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0"/>
  </p:notesMasterIdLst>
  <p:handoutMasterIdLst>
    <p:handoutMasterId r:id="rId161"/>
  </p:handoutMasterIdLst>
  <p:sldIdLst>
    <p:sldId id="292" r:id="rId3"/>
    <p:sldId id="591" r:id="rId4"/>
    <p:sldId id="593" r:id="rId5"/>
    <p:sldId id="594" r:id="rId6"/>
    <p:sldId id="598" r:id="rId7"/>
    <p:sldId id="599" r:id="rId8"/>
    <p:sldId id="600" r:id="rId9"/>
    <p:sldId id="601" r:id="rId10"/>
    <p:sldId id="602" r:id="rId11"/>
    <p:sldId id="603" r:id="rId12"/>
    <p:sldId id="604" r:id="rId13"/>
    <p:sldId id="605" r:id="rId14"/>
    <p:sldId id="754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755" r:id="rId27"/>
    <p:sldId id="645" r:id="rId28"/>
    <p:sldId id="617" r:id="rId29"/>
    <p:sldId id="618" r:id="rId30"/>
    <p:sldId id="619" r:id="rId31"/>
    <p:sldId id="620" r:id="rId32"/>
    <p:sldId id="621" r:id="rId33"/>
    <p:sldId id="622" r:id="rId34"/>
    <p:sldId id="623" r:id="rId35"/>
    <p:sldId id="624" r:id="rId36"/>
    <p:sldId id="625" r:id="rId37"/>
    <p:sldId id="626" r:id="rId38"/>
    <p:sldId id="628" r:id="rId39"/>
    <p:sldId id="629" r:id="rId40"/>
    <p:sldId id="627" r:id="rId41"/>
    <p:sldId id="630" r:id="rId42"/>
    <p:sldId id="631" r:id="rId43"/>
    <p:sldId id="632" r:id="rId44"/>
    <p:sldId id="633" r:id="rId45"/>
    <p:sldId id="635" r:id="rId46"/>
    <p:sldId id="634" r:id="rId47"/>
    <p:sldId id="638" r:id="rId48"/>
    <p:sldId id="639" r:id="rId49"/>
    <p:sldId id="640" r:id="rId50"/>
    <p:sldId id="641" r:id="rId51"/>
    <p:sldId id="642" r:id="rId52"/>
    <p:sldId id="643" r:id="rId53"/>
    <p:sldId id="644" r:id="rId54"/>
    <p:sldId id="646" r:id="rId55"/>
    <p:sldId id="647" r:id="rId56"/>
    <p:sldId id="648" r:id="rId57"/>
    <p:sldId id="649" r:id="rId58"/>
    <p:sldId id="650" r:id="rId59"/>
    <p:sldId id="651" r:id="rId60"/>
    <p:sldId id="652" r:id="rId61"/>
    <p:sldId id="653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662" r:id="rId71"/>
    <p:sldId id="674" r:id="rId72"/>
    <p:sldId id="663" r:id="rId73"/>
    <p:sldId id="664" r:id="rId74"/>
    <p:sldId id="665" r:id="rId75"/>
    <p:sldId id="666" r:id="rId76"/>
    <p:sldId id="667" r:id="rId77"/>
    <p:sldId id="668" r:id="rId78"/>
    <p:sldId id="669" r:id="rId79"/>
    <p:sldId id="670" r:id="rId80"/>
    <p:sldId id="671" r:id="rId81"/>
    <p:sldId id="672" r:id="rId82"/>
    <p:sldId id="675" r:id="rId83"/>
    <p:sldId id="677" r:id="rId84"/>
    <p:sldId id="679" r:id="rId85"/>
    <p:sldId id="678" r:id="rId86"/>
    <p:sldId id="680" r:id="rId87"/>
    <p:sldId id="681" r:id="rId88"/>
    <p:sldId id="682" r:id="rId89"/>
    <p:sldId id="683" r:id="rId90"/>
    <p:sldId id="756" r:id="rId91"/>
    <p:sldId id="686" r:id="rId92"/>
    <p:sldId id="687" r:id="rId93"/>
    <p:sldId id="688" r:id="rId94"/>
    <p:sldId id="689" r:id="rId95"/>
    <p:sldId id="757" r:id="rId96"/>
    <p:sldId id="758" r:id="rId97"/>
    <p:sldId id="690" r:id="rId98"/>
    <p:sldId id="691" r:id="rId99"/>
    <p:sldId id="692" r:id="rId100"/>
    <p:sldId id="693" r:id="rId101"/>
    <p:sldId id="694" r:id="rId102"/>
    <p:sldId id="759" r:id="rId103"/>
    <p:sldId id="695" r:id="rId104"/>
    <p:sldId id="696" r:id="rId105"/>
    <p:sldId id="697" r:id="rId106"/>
    <p:sldId id="698" r:id="rId107"/>
    <p:sldId id="699" r:id="rId108"/>
    <p:sldId id="702" r:id="rId109"/>
    <p:sldId id="704" r:id="rId110"/>
    <p:sldId id="705" r:id="rId111"/>
    <p:sldId id="717" r:id="rId112"/>
    <p:sldId id="706" r:id="rId113"/>
    <p:sldId id="707" r:id="rId114"/>
    <p:sldId id="714" r:id="rId115"/>
    <p:sldId id="760" r:id="rId116"/>
    <p:sldId id="708" r:id="rId117"/>
    <p:sldId id="709" r:id="rId118"/>
    <p:sldId id="710" r:id="rId119"/>
    <p:sldId id="712" r:id="rId120"/>
    <p:sldId id="713" r:id="rId121"/>
    <p:sldId id="716" r:id="rId122"/>
    <p:sldId id="715" r:id="rId123"/>
    <p:sldId id="719" r:id="rId124"/>
    <p:sldId id="720" r:id="rId125"/>
    <p:sldId id="721" r:id="rId126"/>
    <p:sldId id="722" r:id="rId127"/>
    <p:sldId id="718" r:id="rId128"/>
    <p:sldId id="725" r:id="rId129"/>
    <p:sldId id="723" r:id="rId130"/>
    <p:sldId id="726" r:id="rId131"/>
    <p:sldId id="727" r:id="rId132"/>
    <p:sldId id="728" r:id="rId133"/>
    <p:sldId id="729" r:id="rId134"/>
    <p:sldId id="730" r:id="rId135"/>
    <p:sldId id="731" r:id="rId136"/>
    <p:sldId id="732" r:id="rId137"/>
    <p:sldId id="733" r:id="rId138"/>
    <p:sldId id="734" r:id="rId139"/>
    <p:sldId id="735" r:id="rId140"/>
    <p:sldId id="736" r:id="rId141"/>
    <p:sldId id="737" r:id="rId142"/>
    <p:sldId id="738" r:id="rId143"/>
    <p:sldId id="739" r:id="rId144"/>
    <p:sldId id="740" r:id="rId145"/>
    <p:sldId id="741" r:id="rId146"/>
    <p:sldId id="752" r:id="rId147"/>
    <p:sldId id="753" r:id="rId148"/>
    <p:sldId id="742" r:id="rId149"/>
    <p:sldId id="743" r:id="rId150"/>
    <p:sldId id="745" r:id="rId151"/>
    <p:sldId id="744" r:id="rId152"/>
    <p:sldId id="746" r:id="rId153"/>
    <p:sldId id="747" r:id="rId154"/>
    <p:sldId id="748" r:id="rId155"/>
    <p:sldId id="750" r:id="rId156"/>
    <p:sldId id="749" r:id="rId157"/>
    <p:sldId id="751" r:id="rId158"/>
    <p:sldId id="319" r:id="rId1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guo" initials="cg" lastIdx="1" clrIdx="0">
    <p:extLst>
      <p:ext uri="{19B8F6BF-5375-455C-9EA6-DF929625EA0E}">
        <p15:presenceInfo xmlns:p15="http://schemas.microsoft.com/office/powerpoint/2012/main" userId="2f15c10095b59c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11FB1"/>
    <a:srgbClr val="121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49" autoAdjust="0"/>
    <p:restoredTop sz="75956" autoAdjust="0"/>
  </p:normalViewPr>
  <p:slideViewPr>
    <p:cSldViewPr snapToGrid="0">
      <p:cViewPr varScale="1">
        <p:scale>
          <a:sx n="87" d="100"/>
          <a:sy n="87" d="100"/>
        </p:scale>
        <p:origin x="821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2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handoutMaster" Target="handoutMasters/handout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C71E-D8FC-4C81-BB2B-0C96CB6C633D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537F1-B5DB-4596-9ADC-9A688DD6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3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BB95E-BC63-41D4-A90A-625FC3DAD50A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D0AC1-9E77-403C-BD4A-A844836F51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D0AC1-9E77-403C-BD4A-A844836F515D}" type="slidenum">
              <a:rPr kumimoji="0" lang="zh-CN" altLang="en-US" sz="5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宋体" panose="02010600030101010101" pitchFamily="2" charset="-122"/>
                <a:cs typeface="+mn-cs"/>
                <a:sym typeface="Helvetica Light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宋体" panose="02010600030101010101" pitchFamily="2" charset="-122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32676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9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7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5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77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0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0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1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0AC1-9E77-403C-BD4A-A844836F515D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3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82F-5945-4EF8-9289-88FE3B04ED15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362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148-BA7A-4A54-B593-C6BA1CE925BD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4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C3FB-8D42-48D5-A3DB-63FF148E63FA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6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标题文本"/>
          <p:cNvSpPr txBox="1">
            <a:spLocks noGrp="1"/>
          </p:cNvSpPr>
          <p:nvPr>
            <p:ph type="title"/>
          </p:nvPr>
        </p:nvSpPr>
        <p:spPr>
          <a:xfrm>
            <a:off x="1524000" y="1"/>
            <a:ext cx="9144000" cy="125015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25">
                <a:solidFill>
                  <a:srgbClr val="EE6E1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3"/>
            <a:ext cx="371896" cy="282769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7413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A464-048A-4B17-8F79-F5346374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0E5EC0-B085-4D9C-BAD6-12532170F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24A57-B9E1-4E5F-9C6D-7F00F67A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624C4-78B7-4726-83F0-1C8D85A4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E1493-03CB-42E5-B6B6-291D97E3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67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E8E97-F866-4400-B821-FF033FD7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5CB88-CA07-4B61-8522-43ED05D0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37F22-7436-4EC0-A49E-C1356D12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4FE783-0B13-4666-AE5D-43F76DE4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0F5F2-FC68-4764-893B-C1005A74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84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76AE3-485C-4979-803D-BD733F1D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CE197-9DC7-4B06-9705-B6EC0500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A1E0F-302E-4C75-BC24-0FA90C09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EA5B3-1226-4F05-B695-D9881120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F4462-CE83-4233-B8B2-75686216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506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94DE9-0AB6-4B79-9B57-B8AD9272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157E7-E11A-4581-95EC-001E50F45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732873-A26F-4B9B-9FCC-C9205406A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92BF6F-7440-481B-8574-7248D962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39E396-DA57-48AD-AE4A-6A1B9960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472285-8222-4D52-8E86-F0DA9A36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40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A44DE-6650-4103-A0E8-E0A668EE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93339-C8A1-4A91-B659-F0F1DFF9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953276-9308-42E9-BCD5-DBAFECB78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BC0375-FCF7-4E0A-8331-A6461B0B2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538405-3BF3-4661-A090-DF00799A4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183368-E1CB-450C-B76B-7EA6F599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C6C820-E8B2-4D5A-9834-49038A75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84DFF2-AF79-46F7-9E8B-29DB1DDA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05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A3DF4-B365-4428-8D7F-74AC0D4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A8DC5-41F7-4F13-B3F4-A2763B69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DF84EB-9B4C-44D1-BA4F-D2E43A7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033800-94EA-4E9D-8313-C5CEFFE5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366FEC-5393-41AD-90A5-E4F8CBAA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A7D277-399A-4669-AEA5-77D1D1DC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94129-AD30-4FB6-ABB6-7252D288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3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F4D32-47A2-4336-B50B-0C88FA0544CB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4910329"/>
          </a:xfrm>
        </p:spPr>
        <p:txBody>
          <a:bodyPr/>
          <a:lstStyle>
            <a:lvl1pPr marL="450850" indent="-450850">
              <a:buClr>
                <a:srgbClr val="00007D"/>
              </a:buClr>
              <a:buSzPct val="90000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900113" indent="-450850">
              <a:lnSpc>
                <a:spcPct val="130000"/>
              </a:lnSpc>
              <a:buClr>
                <a:srgbClr val="9999CC"/>
              </a:buClr>
              <a:buSzPct val="80000"/>
              <a:buFont typeface="Wingdings" pitchFamily="2" charset="2"/>
              <a:buChar char=""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350000" indent="-450000">
              <a:lnSpc>
                <a:spcPct val="130000"/>
              </a:lnSpc>
              <a:buSzPct val="80000"/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8420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DCEE9-AB4E-4DD3-8CE1-38A110C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217DC-48B7-4CE4-BBE9-430E80D5C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E6225-EEA5-40B1-98D1-A6F986237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BD9FA1-D5BD-4CE8-8AC5-0F807160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4CA80C-52C6-4038-BA4A-A8B281E0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FD9BA5-1F85-4F9E-88F1-4DCAF6CC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83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7615E-A9C4-4BA2-9531-A3BB380B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F89C8A-4A8F-4856-8687-FC850B943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B33D08-BFA9-4BF8-BA25-16D8C0CD3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6B47C-201F-492E-A57D-E4FCABF0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5D0B70-D2F2-4688-B821-F025A86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24477-02F1-4A9E-8B1D-6DA9D330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63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D3D87-15AB-4FE3-9DBA-F1236F45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48F65C-C373-4F2A-88A7-D2EBFD16B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B0901-86E1-4D68-AC1A-40A87BAB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ACA04-045E-4B6F-B2E1-C8B3B33A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30CEB1-E4D5-4B4D-9DD0-E1351B13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13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AE3B07-67CE-4E09-8993-A00713C4C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60AF9F-8DC5-437F-8A8F-23563F0E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C3013-1E90-450D-A89E-E2CD8E16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4B356E-3B1C-4780-9E7B-2FAD7500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C916C6-7820-4C2D-A22C-31879222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42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D80-CBA9-45DD-9900-2AD0432C46AF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4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0965-7F03-43CE-816C-1840F8D9DADD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4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0F24-2400-425F-8938-410B08429A14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3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61EF-3981-4482-B878-DEDFF3DE43B0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D228-77AA-4515-996C-E52786514C32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F6A3-0DE6-44E7-85E8-ABFC0319E046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25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C258-1055-414D-A5C4-95B4A9B8D6BA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7693" y="1219664"/>
            <a:ext cx="10515600" cy="5028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C029-86C0-4FE0-A41B-E448962FACE2}" type="datetime1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D295-9B15-4757-888B-4FDF115DEA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827693" y="1009641"/>
            <a:ext cx="2133600" cy="10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51693" y="1009641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54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p"/>
        <a:defRPr sz="24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43789E-9546-4A88-B27A-AE515E4F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9D798-97CA-4B37-B62C-5F59A1FE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9D900E-A223-45D9-AA9B-423B2F0E8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D336-8F89-4049-A320-5ECC3466BAA4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03EBB-3894-4F8C-BC51-1CA016E1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1F0EC3-856C-47B4-8447-3AE149EAD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E3CE-9137-4191-BBE8-AF50CAA1C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Shift-Reduce_example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ConstructLR0Table_example.pdf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aperpress.com/lexandyacc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12065FA8-D4B6-47AF-AF8C-8746166B2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6428" y="4159689"/>
            <a:ext cx="7939144" cy="1915992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陈果</a:t>
            </a:r>
            <a:endParaRPr lang="en-US" altLang="zh-CN" sz="1800" dirty="0"/>
          </a:p>
          <a:p>
            <a:r>
              <a:rPr lang="zh-CN" altLang="en-US" sz="1800" dirty="0"/>
              <a:t>湖南大学</a:t>
            </a:r>
            <a:r>
              <a:rPr lang="en-US" altLang="zh-CN" sz="1800" dirty="0"/>
              <a:t>-</a:t>
            </a:r>
            <a:r>
              <a:rPr lang="zh-CN" altLang="en-US" sz="1800" dirty="0"/>
              <a:t>信息科学与工程学院</a:t>
            </a:r>
            <a:r>
              <a:rPr lang="en-US" altLang="zh-CN" sz="1800" dirty="0"/>
              <a:t>-</a:t>
            </a:r>
            <a:r>
              <a:rPr lang="zh-CN" altLang="en-US" sz="1800"/>
              <a:t>计算机科学系</a:t>
            </a:r>
            <a:endParaRPr lang="en-US" altLang="zh-CN" sz="1800" dirty="0"/>
          </a:p>
          <a:p>
            <a:r>
              <a:rPr lang="zh-CN" altLang="en-US" sz="1800" dirty="0"/>
              <a:t>邮箱：</a:t>
            </a:r>
            <a:r>
              <a:rPr lang="en-US" altLang="zh-CN" sz="1800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sz="1800" dirty="0"/>
              <a:t>个人主页：</a:t>
            </a:r>
            <a:r>
              <a:rPr lang="en-US" altLang="zh-CN" sz="1800" u="sng" dirty="0">
                <a:solidFill>
                  <a:srgbClr val="0070C0"/>
                </a:solidFill>
              </a:rPr>
              <a:t>1989chenguo.github.io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720FD54-3ED7-4D8F-9904-FE6C19B05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编译原理</a:t>
            </a:r>
          </a:p>
        </p:txBody>
      </p:sp>
    </p:spTree>
    <p:extLst>
      <p:ext uri="{BB962C8B-B14F-4D97-AF65-F5344CB8AC3E}">
        <p14:creationId xmlns:p14="http://schemas.microsoft.com/office/powerpoint/2010/main" val="238430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b="1" dirty="0"/>
              <a:t>第二讲：上下文无关文法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第三讲：分析树与二义性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928887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3E3831-5972-BA4E-B8CE-9CC4D406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0" y="2421911"/>
            <a:ext cx="8391898" cy="3994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9B231A-92D8-3E45-AB3F-5B38DA487467}"/>
              </a:ext>
            </a:extLst>
          </p:cNvPr>
          <p:cNvSpPr txBox="1"/>
          <p:nvPr/>
        </p:nvSpPr>
        <p:spPr>
          <a:xfrm>
            <a:off x="9230901" y="3772932"/>
            <a:ext cx="251961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适用的文法类型受限，往往需要改写文法</a:t>
            </a:r>
          </a:p>
        </p:txBody>
      </p:sp>
    </p:spTree>
    <p:extLst>
      <p:ext uri="{BB962C8B-B14F-4D97-AF65-F5344CB8AC3E}">
        <p14:creationId xmlns:p14="http://schemas.microsoft.com/office/powerpoint/2010/main" val="516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en-US" altLang="zh-CN" dirty="0"/>
          </a:p>
          <a:p>
            <a:r>
              <a:rPr kumimoji="1" lang="zh-CN" altLang="en-US" b="1" dirty="0"/>
              <a:t>不同语法分析方法适用的层次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60AA2F4-66CA-4349-AB10-9CC6AFDA3029}"/>
              </a:ext>
            </a:extLst>
          </p:cNvPr>
          <p:cNvSpPr/>
          <p:nvPr/>
        </p:nvSpPr>
        <p:spPr>
          <a:xfrm>
            <a:off x="1985727" y="3504510"/>
            <a:ext cx="8220546" cy="28608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上下文无关文法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429A32A-F1F9-4BAE-BAA4-18A0545D7DF3}"/>
              </a:ext>
            </a:extLst>
          </p:cNvPr>
          <p:cNvSpPr/>
          <p:nvPr/>
        </p:nvSpPr>
        <p:spPr>
          <a:xfrm>
            <a:off x="3989372" y="3842752"/>
            <a:ext cx="1474206" cy="7716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正则文法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B08D1EF-6E2A-4709-8F5A-AD559CC8E0E0}"/>
              </a:ext>
            </a:extLst>
          </p:cNvPr>
          <p:cNvSpPr/>
          <p:nvPr/>
        </p:nvSpPr>
        <p:spPr>
          <a:xfrm>
            <a:off x="2427461" y="3733356"/>
            <a:ext cx="4598028" cy="17620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无回溯文法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、前看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个的递归下降）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B9278F3-583B-4A09-B858-B7333CBA57F8}"/>
              </a:ext>
            </a:extLst>
          </p:cNvPr>
          <p:cNvSpPr/>
          <p:nvPr/>
        </p:nvSpPr>
        <p:spPr>
          <a:xfrm>
            <a:off x="2217723" y="3635625"/>
            <a:ext cx="7546816" cy="22038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LR(1)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99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自底向上分析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从待分析的</a:t>
            </a:r>
            <a:r>
              <a:rPr lang="zh-CN" altLang="en-US" b="1" dirty="0">
                <a:solidFill>
                  <a:srgbClr val="FF0000"/>
                </a:solidFill>
              </a:rPr>
              <a:t>句子出发</a:t>
            </a:r>
            <a:r>
              <a:rPr lang="zh-CN" altLang="en-US" dirty="0"/>
              <a:t>，尝试自底向上地</a:t>
            </a:r>
            <a:r>
              <a:rPr lang="zh-CN" altLang="en-US" b="1" dirty="0">
                <a:solidFill>
                  <a:srgbClr val="FF0000"/>
                </a:solidFill>
              </a:rPr>
              <a:t>规约成</a:t>
            </a:r>
            <a:r>
              <a:rPr lang="zh-CN" altLang="en-US" dirty="0"/>
              <a:t>文法的</a:t>
            </a:r>
            <a:r>
              <a:rPr lang="zh-CN" altLang="en-US" b="1" dirty="0">
                <a:solidFill>
                  <a:srgbClr val="FF0000"/>
                </a:solidFill>
              </a:rPr>
              <a:t>产生式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研究其中最重要</a:t>
            </a:r>
            <a:r>
              <a:rPr lang="en-US" altLang="zh-CN" dirty="0"/>
              <a:t>/</a:t>
            </a:r>
            <a:r>
              <a:rPr lang="zh-CN" altLang="en-US" dirty="0"/>
              <a:t>最广泛应用的一类：</a:t>
            </a:r>
            <a:r>
              <a:rPr lang="en" altLang="zh-CN" b="1" dirty="0">
                <a:solidFill>
                  <a:srgbClr val="0000FF"/>
                </a:solidFill>
              </a:rPr>
              <a:t>LR</a:t>
            </a:r>
            <a:r>
              <a:rPr lang="zh-CN" altLang="en-US" b="1" dirty="0">
                <a:solidFill>
                  <a:srgbClr val="0000FF"/>
                </a:solidFill>
              </a:rPr>
              <a:t>分析算法（移进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zh-CN" altLang="en-US" b="1" dirty="0">
                <a:solidFill>
                  <a:srgbClr val="0000FF"/>
                </a:solidFill>
              </a:rPr>
              <a:t>归约算法） 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zh-CN" altLang="en-US" dirty="0"/>
              <a:t>算法运行高效 </a:t>
            </a:r>
          </a:p>
          <a:p>
            <a:pPr lvl="2"/>
            <a:r>
              <a:rPr lang="zh-CN" altLang="en-US" dirty="0"/>
              <a:t>广泛应用于语法分析器的自动生成器中</a:t>
            </a:r>
            <a:endParaRPr lang="en-US" altLang="zh-CN" dirty="0"/>
          </a:p>
          <a:p>
            <a:pPr lvl="3"/>
            <a:r>
              <a:rPr lang="en" altLang="zh-CN" dirty="0"/>
              <a:t>YACC, bison, CUP, </a:t>
            </a:r>
            <a:r>
              <a:rPr lang="en" altLang="zh-CN" dirty="0" err="1"/>
              <a:t>C#yacc</a:t>
            </a:r>
            <a:r>
              <a:rPr lang="en" altLang="zh-CN" dirty="0"/>
              <a:t>, </a:t>
            </a:r>
            <a:r>
              <a:rPr lang="zh-CN" altLang="en-US" dirty="0"/>
              <a:t>等</a:t>
            </a:r>
          </a:p>
          <a:p>
            <a:pPr lvl="1"/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自底向上分析的基本思想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7BFB39-E761-9E4E-A363-EA12FC9A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632" y="1290862"/>
            <a:ext cx="4392168" cy="4910329"/>
          </a:xfrm>
        </p:spPr>
        <p:txBody>
          <a:bodyPr>
            <a:normAutofit lnSpcReduction="10000"/>
          </a:bodyPr>
          <a:lstStyle/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+ 3 * 4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P2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		</a:t>
            </a:r>
            <a:r>
              <a:rPr lang="en" altLang="zh-CN" b="1" dirty="0">
                <a:solidFill>
                  <a:srgbClr val="0000FF"/>
                </a:solidFill>
              </a:rPr>
              <a:t>P3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P1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3523488" y="21579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561DBB-8EF4-0544-B7EC-44175565D873}"/>
              </a:ext>
            </a:extLst>
          </p:cNvPr>
          <p:cNvSpPr/>
          <p:nvPr/>
        </p:nvSpPr>
        <p:spPr>
          <a:xfrm>
            <a:off x="1324035" y="5185551"/>
            <a:ext cx="439890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最右推导的逆过程</a:t>
            </a:r>
          </a:p>
        </p:txBody>
      </p:sp>
    </p:spTree>
    <p:extLst>
      <p:ext uri="{BB962C8B-B14F-4D97-AF65-F5344CB8AC3E}">
        <p14:creationId xmlns:p14="http://schemas.microsoft.com/office/powerpoint/2010/main" val="322260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8E01C-57A1-464E-9757-7A1A0C03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点记号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E74A55-A456-4DF8-99B7-13F7A76E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E4E2D-8A52-48E1-A222-58B0E610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为了方便标记语法分析器</a:t>
            </a:r>
            <a:r>
              <a:rPr lang="zh-CN" altLang="en-US" b="1" dirty="0">
                <a:solidFill>
                  <a:srgbClr val="0000FF"/>
                </a:solidFill>
              </a:rPr>
              <a:t>已经读入了多少输入</a:t>
            </a:r>
            <a:r>
              <a:rPr lang="zh-CN" altLang="en-US" dirty="0"/>
              <a:t>，我们可以引入一个点记号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036E8B-D671-4D46-B316-2EE55248F0DF}"/>
              </a:ext>
            </a:extLst>
          </p:cNvPr>
          <p:cNvSpPr/>
          <p:nvPr/>
        </p:nvSpPr>
        <p:spPr>
          <a:xfrm>
            <a:off x="3212919" y="1517134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</a:rPr>
              <a:t>•</a:t>
            </a:r>
            <a:endParaRPr lang="zh-CN" altLang="en-US" sz="4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C49D1D5-A697-413F-B78E-0957489A03C5}"/>
              </a:ext>
            </a:extLst>
          </p:cNvPr>
          <p:cNvGrpSpPr/>
          <p:nvPr/>
        </p:nvGrpSpPr>
        <p:grpSpPr>
          <a:xfrm>
            <a:off x="4354702" y="2976584"/>
            <a:ext cx="3169920" cy="769442"/>
            <a:chOff x="4354702" y="2976584"/>
            <a:chExt cx="3169920" cy="76944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646AC6-A949-45A6-A8BC-FF7F2EE5B48E}"/>
                </a:ext>
              </a:extLst>
            </p:cNvPr>
            <p:cNvSpPr txBox="1"/>
            <p:nvPr/>
          </p:nvSpPr>
          <p:spPr>
            <a:xfrm>
              <a:off x="4354702" y="2976585"/>
              <a:ext cx="31699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/>
                <a:t>E + 3   * 4</a:t>
              </a:r>
              <a:endParaRPr lang="zh-CN" altLang="en-US" sz="44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0C514D6-5C44-4A50-9FD3-9982F75ADDFA}"/>
                </a:ext>
              </a:extLst>
            </p:cNvPr>
            <p:cNvSpPr/>
            <p:nvPr/>
          </p:nvSpPr>
          <p:spPr>
            <a:xfrm>
              <a:off x="5474470" y="2976584"/>
              <a:ext cx="4651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rgbClr val="FF0000"/>
                  </a:solidFill>
                </a:rPr>
                <a:t>•</a:t>
              </a:r>
              <a:endParaRPr lang="zh-CN" altLang="en-US" sz="44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71C30DA-1A78-497C-97E2-8B03E50606E7}"/>
              </a:ext>
            </a:extLst>
          </p:cNvPr>
          <p:cNvGrpSpPr/>
          <p:nvPr/>
        </p:nvGrpSpPr>
        <p:grpSpPr>
          <a:xfrm>
            <a:off x="3924358" y="3100050"/>
            <a:ext cx="1653482" cy="1494890"/>
            <a:chOff x="3924358" y="3100050"/>
            <a:chExt cx="1653482" cy="149489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6980F9-C71D-4B3D-B6BB-2F42EBCB0053}"/>
                </a:ext>
              </a:extLst>
            </p:cNvPr>
            <p:cNvSpPr/>
            <p:nvPr/>
          </p:nvSpPr>
          <p:spPr>
            <a:xfrm>
              <a:off x="4354702" y="3100050"/>
              <a:ext cx="1223138" cy="5473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DD8C554-C30E-4548-A6FF-202C40F73C9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4660073" y="3647440"/>
              <a:ext cx="306198" cy="54739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CFD373-D123-47A0-9666-401BEA8DB6BA}"/>
                </a:ext>
              </a:extLst>
            </p:cNvPr>
            <p:cNvSpPr txBox="1"/>
            <p:nvPr/>
          </p:nvSpPr>
          <p:spPr>
            <a:xfrm>
              <a:off x="3924358" y="4194830"/>
              <a:ext cx="147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已经读入的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AFC56AD-929B-4BF5-BCA8-8541F8AE8D97}"/>
              </a:ext>
            </a:extLst>
          </p:cNvPr>
          <p:cNvGrpSpPr/>
          <p:nvPr/>
        </p:nvGrpSpPr>
        <p:grpSpPr>
          <a:xfrm>
            <a:off x="5804686" y="3100050"/>
            <a:ext cx="1471430" cy="1494890"/>
            <a:chOff x="3924358" y="3100050"/>
            <a:chExt cx="1471430" cy="14948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569982-AAA0-4425-A294-0168C9956210}"/>
                </a:ext>
              </a:extLst>
            </p:cNvPr>
            <p:cNvSpPr/>
            <p:nvPr/>
          </p:nvSpPr>
          <p:spPr>
            <a:xfrm>
              <a:off x="4002883" y="3100050"/>
              <a:ext cx="923989" cy="547390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B0A2978-A93B-4CFD-8FBB-44CFE40D73E1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4464878" y="3647440"/>
              <a:ext cx="195195" cy="54739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triangle" w="med" len="med"/>
            </a:ln>
          </p:spPr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138EBC8-393C-4DA3-BC82-E370E3B3EB82}"/>
                </a:ext>
              </a:extLst>
            </p:cNvPr>
            <p:cNvSpPr txBox="1"/>
            <p:nvPr/>
          </p:nvSpPr>
          <p:spPr>
            <a:xfrm>
              <a:off x="3924358" y="4194830"/>
              <a:ext cx="147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还未读入的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16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自底向上分析的基本思想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7BFB39-E761-9E4E-A363-EA12FC9A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578" y="1318044"/>
            <a:ext cx="4392168" cy="4910329"/>
          </a:xfrm>
        </p:spPr>
        <p:txBody>
          <a:bodyPr>
            <a:normAutofit lnSpcReduction="10000"/>
          </a:bodyPr>
          <a:lstStyle/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+ 3 * 4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* 4		</a:t>
            </a:r>
            <a:r>
              <a:rPr lang="en" altLang="zh-CN" b="1" dirty="0">
                <a:solidFill>
                  <a:srgbClr val="0000FF"/>
                </a:solidFill>
              </a:rPr>
              <a:t>P2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	</a:t>
            </a:r>
            <a:r>
              <a:rPr lang="en" altLang="zh-CN" b="1" dirty="0">
                <a:solidFill>
                  <a:srgbClr val="0000FF"/>
                </a:solidFill>
              </a:rPr>
              <a:t>P4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	</a:t>
            </a:r>
            <a:r>
              <a:rPr lang="en" altLang="zh-CN" b="1" dirty="0">
                <a:solidFill>
                  <a:srgbClr val="0000FF"/>
                </a:solidFill>
              </a:rPr>
              <a:t>P5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		</a:t>
            </a:r>
            <a:r>
              <a:rPr lang="en" altLang="zh-CN" b="1" dirty="0">
                <a:solidFill>
                  <a:srgbClr val="0000FF"/>
                </a:solidFill>
              </a:rPr>
              <a:t>P3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P1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" altLang="zh-CN" dirty="0"/>
              <a:t>			</a:t>
            </a:r>
            <a:r>
              <a:rPr lang="en" altLang="zh-CN" b="1" dirty="0">
                <a:solidFill>
                  <a:srgbClr val="0000FF"/>
                </a:solidFill>
              </a:rPr>
              <a:t>P0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457974" y="40375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16C36FAD-8D40-4739-8540-1B7968865D0B}"/>
              </a:ext>
            </a:extLst>
          </p:cNvPr>
          <p:cNvSpPr txBox="1">
            <a:spLocks/>
          </p:cNvSpPr>
          <p:nvPr/>
        </p:nvSpPr>
        <p:spPr>
          <a:xfrm>
            <a:off x="8284208" y="1318043"/>
            <a:ext cx="3150872" cy="49103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 dirty="0">
                <a:solidFill>
                  <a:srgbClr val="FF0000"/>
                </a:solidFill>
              </a:rPr>
              <a:t>2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+ 3 * 4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 + 3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* 4	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* 4	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 * 4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	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endParaRPr lang="en" altLang="zh-CN" dirty="0"/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-US" altLang="zh-CN" b="1" dirty="0">
                <a:solidFill>
                  <a:srgbClr val="FF0000"/>
                </a:solidFill>
              </a:rPr>
              <a:t> 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  <a:r>
              <a:rPr lang="en-US" altLang="zh-CN" b="1" dirty="0">
                <a:solidFill>
                  <a:srgbClr val="FF0000"/>
                </a:solidFill>
              </a:rPr>
              <a:t> •</a:t>
            </a:r>
            <a:r>
              <a:rPr lang="en-US" altLang="zh-CN" dirty="0"/>
              <a:t> </a:t>
            </a:r>
            <a:r>
              <a:rPr lang="en" altLang="zh-C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82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C955B-270B-EB4F-B55C-D03341E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另外的写法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A0725F-6BCF-8049-B230-3E65139E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C73188-E63B-1844-88E7-0F90F465E7A9}"/>
              </a:ext>
            </a:extLst>
          </p:cNvPr>
          <p:cNvSpPr/>
          <p:nvPr/>
        </p:nvSpPr>
        <p:spPr>
          <a:xfrm>
            <a:off x="846086" y="1464885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5: F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431C3-DA1B-914B-A6D0-A0F83C18538C}"/>
              </a:ext>
            </a:extLst>
          </p:cNvPr>
          <p:cNvSpPr txBox="1"/>
          <p:nvPr/>
        </p:nvSpPr>
        <p:spPr>
          <a:xfrm>
            <a:off x="457974" y="4037584"/>
            <a:ext cx="275539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规约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：比对产生式，看是否能收缩成左部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16C36FAD-8D40-4739-8540-1B7968865D0B}"/>
              </a:ext>
            </a:extLst>
          </p:cNvPr>
          <p:cNvSpPr txBox="1">
            <a:spLocks/>
          </p:cNvSpPr>
          <p:nvPr/>
        </p:nvSpPr>
        <p:spPr>
          <a:xfrm>
            <a:off x="9549628" y="158203"/>
            <a:ext cx="3150872" cy="6699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 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+ 3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3 * 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</a:t>
            </a:r>
            <a:endParaRPr lang="zh-CN" altLang="en-US" dirty="0"/>
          </a:p>
          <a:p>
            <a:r>
              <a:rPr lang="en-US" altLang="zh-CN" b="1" dirty="0">
                <a:solidFill>
                  <a:srgbClr val="FF0000"/>
                </a:solidFill>
              </a:rPr>
              <a:t>• </a:t>
            </a:r>
            <a:r>
              <a:rPr lang="en" altLang="zh-CN" dirty="0"/>
              <a:t>		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F860B971-767E-1249-8497-7FAC62D9BD3E}"/>
              </a:ext>
            </a:extLst>
          </p:cNvPr>
          <p:cNvSpPr txBox="1">
            <a:spLocks/>
          </p:cNvSpPr>
          <p:nvPr/>
        </p:nvSpPr>
        <p:spPr>
          <a:xfrm>
            <a:off x="6398756" y="617124"/>
            <a:ext cx="3150872" cy="618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2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F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T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</a:p>
          <a:p>
            <a:r>
              <a:rPr lang="en" altLang="zh-CN" dirty="0"/>
              <a:t>E + </a:t>
            </a:r>
          </a:p>
          <a:p>
            <a:r>
              <a:rPr lang="en" altLang="zh-CN" dirty="0"/>
              <a:t>E + 3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</a:p>
          <a:p>
            <a:r>
              <a:rPr lang="en" altLang="zh-CN" dirty="0"/>
              <a:t>E + T * </a:t>
            </a:r>
          </a:p>
          <a:p>
            <a:r>
              <a:rPr lang="en" altLang="zh-CN" dirty="0"/>
              <a:t>E + T * 4</a:t>
            </a:r>
          </a:p>
          <a:p>
            <a:r>
              <a:rPr lang="en" altLang="zh-CN" dirty="0"/>
              <a:t>E + T * </a:t>
            </a:r>
            <a:r>
              <a:rPr lang="en" altLang="zh-CN" b="1" dirty="0">
                <a:solidFill>
                  <a:srgbClr val="FF0000"/>
                </a:solidFill>
              </a:rPr>
              <a:t>F</a:t>
            </a:r>
            <a:r>
              <a:rPr lang="en" altLang="zh-CN" dirty="0"/>
              <a:t> </a:t>
            </a:r>
          </a:p>
          <a:p>
            <a:r>
              <a:rPr lang="en" altLang="zh-CN" dirty="0"/>
              <a:t>E + </a:t>
            </a:r>
            <a:r>
              <a:rPr lang="en" altLang="zh-CN" b="1" dirty="0">
                <a:solidFill>
                  <a:srgbClr val="FF0000"/>
                </a:solidFill>
              </a:rPr>
              <a:t>T</a:t>
            </a:r>
            <a:r>
              <a:rPr lang="en" altLang="zh-CN" dirty="0"/>
              <a:t> 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E</a:t>
            </a:r>
            <a:r>
              <a:rPr lang="en" altLang="zh-CN" dirty="0"/>
              <a:t> </a:t>
            </a:r>
          </a:p>
          <a:p>
            <a:r>
              <a:rPr lang="en" altLang="zh-CN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66FDD-88EE-EE42-8279-A5C0DD9041A6}"/>
              </a:ext>
            </a:extLst>
          </p:cNvPr>
          <p:cNvSpPr/>
          <p:nvPr/>
        </p:nvSpPr>
        <p:spPr>
          <a:xfrm>
            <a:off x="249870" y="4905595"/>
            <a:ext cx="5677338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左边是一个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。每次读入记号时入栈（即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移进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）；在栈顶若干元素匹配某产生式时，弹出产生式右部、压入产生式左部（即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187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6A5C3-8E5C-804E-85DA-BC6DEE08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自底向上推导（</a:t>
            </a:r>
            <a:r>
              <a:rPr kumimoji="1" lang="en-US" altLang="zh-CN" dirty="0"/>
              <a:t>LR</a:t>
            </a:r>
            <a:r>
              <a:rPr kumimoji="1" lang="zh-CN" altLang="en-US" dirty="0"/>
              <a:t>）的步骤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58B4AC-63BF-C547-9D15-CE680C15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6CCF10-1A5F-E44C-A383-B944A786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需要两个步骤：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移进（</a:t>
            </a:r>
            <a:r>
              <a:rPr lang="en-US" altLang="zh-CN" b="1" dirty="0">
                <a:solidFill>
                  <a:srgbClr val="0000FF"/>
                </a:solidFill>
              </a:rPr>
              <a:t>shift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一个记号到栈顶上，或者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归约（</a:t>
            </a:r>
            <a:r>
              <a:rPr lang="en-US" altLang="zh-CN" b="1" dirty="0">
                <a:solidFill>
                  <a:srgbClr val="0000FF"/>
                </a:solidFill>
              </a:rPr>
              <a:t>reduce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dirty="0"/>
              <a:t>栈顶上的</a:t>
            </a:r>
            <a:r>
              <a:rPr lang="en" altLang="zh-CN" dirty="0"/>
              <a:t>n</a:t>
            </a:r>
            <a:r>
              <a:rPr lang="zh-CN" altLang="en-US" dirty="0"/>
              <a:t>个符号（某产生式的右部） 到左部的非终结符</a:t>
            </a:r>
            <a:endParaRPr lang="en-US" altLang="zh-CN" dirty="0"/>
          </a:p>
          <a:p>
            <a:pPr lvl="2"/>
            <a:r>
              <a:rPr lang="zh-CN" altLang="en-US" dirty="0"/>
              <a:t>对产生式 </a:t>
            </a:r>
            <a:r>
              <a:rPr lang="en" altLang="zh-CN" dirty="0"/>
              <a:t>A -&gt;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</a:p>
          <a:p>
            <a:pPr lvl="3"/>
            <a:r>
              <a:rPr lang="zh-CN" altLang="en-US" dirty="0"/>
              <a:t>如果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r>
              <a:rPr lang="zh-CN" altLang="en-US" dirty="0"/>
              <a:t>在栈顶上，则弹出</a:t>
            </a:r>
            <a:r>
              <a:rPr lang="el-GR" altLang="zh-CN" dirty="0"/>
              <a:t>β</a:t>
            </a:r>
            <a:r>
              <a:rPr lang="en" altLang="zh-CN" baseline="-25000" dirty="0"/>
              <a:t>n</a:t>
            </a:r>
            <a:r>
              <a:rPr lang="en" altLang="zh-CN" dirty="0"/>
              <a:t> … </a:t>
            </a:r>
            <a:r>
              <a:rPr lang="el-GR" altLang="zh-CN" dirty="0"/>
              <a:t>β</a:t>
            </a:r>
            <a:r>
              <a:rPr lang="en" altLang="zh-CN" baseline="-25000" dirty="0"/>
              <a:t>1</a:t>
            </a:r>
            <a:endParaRPr lang="en" altLang="zh-CN" dirty="0"/>
          </a:p>
          <a:p>
            <a:pPr lvl="3"/>
            <a:r>
              <a:rPr lang="zh-CN" altLang="en-US" dirty="0"/>
              <a:t>压入 </a:t>
            </a:r>
            <a:r>
              <a:rPr lang="en" altLang="zh-CN" dirty="0"/>
              <a:t>A</a:t>
            </a:r>
          </a:p>
          <a:p>
            <a:r>
              <a:rPr lang="zh-CN" altLang="en-US" b="1" dirty="0">
                <a:solidFill>
                  <a:srgbClr val="FF0000"/>
                </a:solidFill>
                <a:hlinkClick r:id="rId2" action="ppaction://hlinkfile"/>
              </a:rPr>
              <a:t>移进</a:t>
            </a:r>
            <a:r>
              <a:rPr lang="en-US" altLang="zh-CN" b="1" dirty="0">
                <a:solidFill>
                  <a:srgbClr val="FF0000"/>
                </a:solidFill>
                <a:hlinkClick r:id="rId2" action="ppaction://hlinkfile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hlinkClick r:id="rId2" action="ppaction://hlinkfile"/>
              </a:rPr>
              <a:t>归约：示例</a:t>
            </a:r>
            <a:endParaRPr lang="en" altLang="zh-CN" b="1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FD7ED6-E242-41E1-A15F-F379EC74D65B}"/>
              </a:ext>
            </a:extLst>
          </p:cNvPr>
          <p:cNvSpPr/>
          <p:nvPr/>
        </p:nvSpPr>
        <p:spPr>
          <a:xfrm>
            <a:off x="838200" y="4909802"/>
            <a:ext cx="10885509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核心问题：</a:t>
            </a:r>
            <a:endParaRPr lang="en-US" altLang="zh-CN" sz="4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如何确定移进和归约的时机？</a:t>
            </a:r>
          </a:p>
        </p:txBody>
      </p:sp>
    </p:spTree>
    <p:extLst>
      <p:ext uri="{BB962C8B-B14F-4D97-AF65-F5344CB8AC3E}">
        <p14:creationId xmlns:p14="http://schemas.microsoft.com/office/powerpoint/2010/main" val="38060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AD6DBDA7-C689-414A-A123-A8333AB9A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630070"/>
              </p:ext>
            </p:extLst>
          </p:nvPr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6FE7C94-4359-4F97-8A5E-D11E665C816A}"/>
              </a:ext>
            </a:extLst>
          </p:cNvPr>
          <p:cNvSpPr txBox="1">
            <a:spLocks/>
          </p:cNvSpPr>
          <p:nvPr/>
        </p:nvSpPr>
        <p:spPr>
          <a:xfrm>
            <a:off x="846086" y="5077184"/>
            <a:ext cx="10515600" cy="1780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s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移进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吃进当前记号，压入记号栈</a:t>
            </a:r>
            <a:endParaRPr lang="en-US" altLang="zh-CN" dirty="0"/>
          </a:p>
          <a:p>
            <a:pPr lvl="1"/>
            <a:r>
              <a:rPr lang="zh-CN" altLang="en-US" dirty="0"/>
              <a:t>转移到状态</a:t>
            </a:r>
            <a:r>
              <a:rPr lang="en-US" altLang="zh-CN" dirty="0"/>
              <a:t>n</a:t>
            </a:r>
            <a:r>
              <a:rPr lang="zh-CN" altLang="en-US" dirty="0"/>
              <a:t>，把状态</a:t>
            </a:r>
            <a:r>
              <a:rPr lang="en-US" altLang="zh-CN" dirty="0"/>
              <a:t>n</a:t>
            </a:r>
            <a:r>
              <a:rPr lang="zh-CN" altLang="en-US" dirty="0"/>
              <a:t>压入状态栈</a:t>
            </a:r>
            <a:endParaRPr lang="en-US" altLang="zh-CN" dirty="0"/>
          </a:p>
          <a:p>
            <a:pPr lvl="1"/>
            <a:r>
              <a:rPr lang="zh-CN" altLang="en-US" dirty="0"/>
              <a:t>挪到下一个输入记号</a:t>
            </a:r>
            <a:endParaRPr lang="en-US" altLang="zh-CN" dirty="0"/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46FE7C94-4359-4F97-8A5E-D11E665C816A}"/>
              </a:ext>
            </a:extLst>
          </p:cNvPr>
          <p:cNvSpPr txBox="1">
            <a:spLocks/>
          </p:cNvSpPr>
          <p:nvPr/>
        </p:nvSpPr>
        <p:spPr>
          <a:xfrm>
            <a:off x="609078" y="4897355"/>
            <a:ext cx="11501642" cy="21945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r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从记号栈中弹出产生式</a:t>
            </a:r>
            <a:r>
              <a:rPr lang="en-US" altLang="zh-CN" dirty="0"/>
              <a:t>n</a:t>
            </a:r>
            <a:r>
              <a:rPr lang="zh-CN" altLang="en-US" dirty="0"/>
              <a:t>的所有右部记号，同时从状态栈中弹出相等数量的状态</a:t>
            </a:r>
            <a:endParaRPr lang="en-US" altLang="zh-CN" dirty="0"/>
          </a:p>
          <a:p>
            <a:pPr lvl="1"/>
            <a:r>
              <a:rPr lang="zh-CN" altLang="en-US" dirty="0"/>
              <a:t>将产生式</a:t>
            </a:r>
            <a:r>
              <a:rPr lang="en-US" altLang="zh-CN" dirty="0"/>
              <a:t>n</a:t>
            </a:r>
            <a:r>
              <a:rPr lang="zh-CN" altLang="en-US" dirty="0"/>
              <a:t>的左部压入记号栈</a:t>
            </a:r>
            <a:endParaRPr lang="en-US" altLang="zh-CN" dirty="0"/>
          </a:p>
          <a:p>
            <a:pPr lvl="1"/>
            <a:r>
              <a:rPr lang="zh-CN" altLang="en-US" dirty="0"/>
              <a:t>根据当前状态栈中的栈顶状态，查询</a:t>
            </a:r>
            <a:r>
              <a:rPr lang="en-US" altLang="zh-CN" dirty="0"/>
              <a:t>LR</a:t>
            </a:r>
            <a:r>
              <a:rPr lang="zh-CN" altLang="en-US" dirty="0"/>
              <a:t>分析表的转移部分</a:t>
            </a:r>
            <a:endParaRPr lang="en-US" altLang="zh-CN" dirty="0"/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EA3CBF32-DD09-4DE9-B2B8-2D14090CD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77998"/>
              </p:ext>
            </p:extLst>
          </p:nvPr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25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614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3199D-129C-4417-8B17-6CDD0A79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4D68D-4BFA-4D4E-B997-A031BF48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CB1CB8-A033-43E9-B867-F118E5FA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903698"/>
          </a:xfrm>
        </p:spPr>
        <p:txBody>
          <a:bodyPr/>
          <a:lstStyle/>
          <a:p>
            <a:r>
              <a:rPr lang="zh-CN" altLang="en-US" dirty="0"/>
              <a:t>在当前</a:t>
            </a:r>
            <a:r>
              <a:rPr lang="zh-CN" altLang="en-US" b="1" dirty="0">
                <a:solidFill>
                  <a:srgbClr val="0000FF"/>
                </a:solidFill>
              </a:rPr>
              <a:t>状态</a:t>
            </a:r>
            <a:r>
              <a:rPr lang="zh-CN" altLang="en-US" dirty="0"/>
              <a:t>和当前</a:t>
            </a:r>
            <a:r>
              <a:rPr lang="zh-CN" altLang="en-US" b="1" dirty="0">
                <a:solidFill>
                  <a:srgbClr val="0000FF"/>
                </a:solidFill>
              </a:rPr>
              <a:t>输入字符</a:t>
            </a:r>
            <a:r>
              <a:rPr lang="zh-CN" altLang="en-US" dirty="0"/>
              <a:t>时，应该执行什么</a:t>
            </a:r>
            <a:r>
              <a:rPr lang="zh-CN" altLang="en-US" b="1" dirty="0">
                <a:solidFill>
                  <a:srgbClr val="FF0000"/>
                </a:solidFill>
              </a:rPr>
              <a:t>操作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278D8-B86B-4BD6-A905-F4A8CBD64FDC}"/>
              </a:ext>
            </a:extLst>
          </p:cNvPr>
          <p:cNvSpPr/>
          <p:nvPr/>
        </p:nvSpPr>
        <p:spPr>
          <a:xfrm>
            <a:off x="216166" y="201263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8024F7-8E6A-46FA-9692-FBB680F3BE05}"/>
              </a:ext>
            </a:extLst>
          </p:cNvPr>
          <p:cNvGrpSpPr/>
          <p:nvPr/>
        </p:nvGrpSpPr>
        <p:grpSpPr>
          <a:xfrm>
            <a:off x="609078" y="3429000"/>
            <a:ext cx="1061982" cy="928686"/>
            <a:chOff x="609078" y="3429000"/>
            <a:chExt cx="1061982" cy="92868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40F3C2-5CE6-4857-8FCA-03633863ABC7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6C2FEE5-6CF2-4B97-BFBB-7BF6F98696A1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0F5D6EB5-C4F2-4110-B593-E84BAD878A9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7BBF4433-C15F-4493-978D-6764A7CA9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4AAFF4-48AF-46FD-9404-D1CE4DBCAEB4}"/>
                </a:ext>
              </a:extLst>
            </p:cNvPr>
            <p:cNvSpPr txBox="1"/>
            <p:nvPr/>
          </p:nvSpPr>
          <p:spPr>
            <a:xfrm>
              <a:off x="656815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F194DB-5BF2-429C-AEF3-2B0BF4D1AFAA}"/>
              </a:ext>
            </a:extLst>
          </p:cNvPr>
          <p:cNvGrpSpPr/>
          <p:nvPr/>
        </p:nvGrpSpPr>
        <p:grpSpPr>
          <a:xfrm>
            <a:off x="2133077" y="3429000"/>
            <a:ext cx="1100086" cy="928686"/>
            <a:chOff x="2133077" y="3429000"/>
            <a:chExt cx="1100086" cy="92868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B72244C-3539-44A9-9B1E-45B63C921A8B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F40C47-2DB4-4C13-8546-0F9F7416C2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DFEC756-EACA-4391-AB1E-B8B0F958400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F8FBAD0-E40E-42F0-98FB-BE25C9889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484C4E4-1B19-4324-9CC4-C9BB81825B54}"/>
                </a:ext>
              </a:extLst>
            </p:cNvPr>
            <p:cNvSpPr txBox="1"/>
            <p:nvPr/>
          </p:nvSpPr>
          <p:spPr>
            <a:xfrm>
              <a:off x="2218918" y="3922258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EA3CBF32-DD09-4DE9-B2B8-2D14090CD99D}"/>
              </a:ext>
            </a:extLst>
          </p:cNvPr>
          <p:cNvGraphicFramePr>
            <a:graphicFrameLocks noGrp="1"/>
          </p:cNvGraphicFramePr>
          <p:nvPr/>
        </p:nvGraphicFramePr>
        <p:xfrm>
          <a:off x="3518164" y="194564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86704E95-8B0B-4357-92C4-CB46F3D3DD9F}"/>
              </a:ext>
            </a:extLst>
          </p:cNvPr>
          <p:cNvSpPr txBox="1">
            <a:spLocks/>
          </p:cNvSpPr>
          <p:nvPr/>
        </p:nvSpPr>
        <p:spPr>
          <a:xfrm>
            <a:off x="838199" y="5011100"/>
            <a:ext cx="5839047" cy="179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</a:t>
            </a:r>
            <a:r>
              <a:rPr lang="en-US" altLang="zh-CN" i="1" dirty="0" err="1"/>
              <a:t>n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转移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转移到状态</a:t>
            </a:r>
            <a:r>
              <a:rPr lang="en-US" altLang="zh-CN" dirty="0"/>
              <a:t>n</a:t>
            </a:r>
            <a:r>
              <a:rPr lang="zh-CN" altLang="en-US" dirty="0"/>
              <a:t>，把状态</a:t>
            </a:r>
            <a:r>
              <a:rPr lang="en-US" altLang="zh-CN" dirty="0"/>
              <a:t>n</a:t>
            </a:r>
            <a:r>
              <a:rPr lang="zh-CN" altLang="en-US" dirty="0"/>
              <a:t>压入状态栈</a:t>
            </a:r>
            <a:endParaRPr lang="en-US" altLang="zh-CN" dirty="0"/>
          </a:p>
        </p:txBody>
      </p:sp>
      <p:sp>
        <p:nvSpPr>
          <p:cNvPr id="31" name="内容占位符 3">
            <a:extLst>
              <a:ext uri="{FF2B5EF4-FFF2-40B4-BE49-F238E27FC236}">
                <a16:creationId xmlns:a16="http://schemas.microsoft.com/office/drawing/2014/main" id="{82956BCA-89F9-4A52-909A-A7DBCD30554B}"/>
              </a:ext>
            </a:extLst>
          </p:cNvPr>
          <p:cNvSpPr txBox="1">
            <a:spLocks/>
          </p:cNvSpPr>
          <p:nvPr/>
        </p:nvSpPr>
        <p:spPr>
          <a:xfrm>
            <a:off x="6984479" y="5011100"/>
            <a:ext cx="4369321" cy="1796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accept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接受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停止分析并报告成功</a:t>
            </a:r>
            <a:endParaRPr lang="en-US" altLang="zh-CN" dirty="0"/>
          </a:p>
          <a:p>
            <a:r>
              <a:rPr lang="zh-CN" altLang="en-US" dirty="0"/>
              <a:t>空白：</a:t>
            </a:r>
            <a:r>
              <a:rPr lang="zh-CN" altLang="en-US" b="1" dirty="0">
                <a:solidFill>
                  <a:srgbClr val="FF0000"/>
                </a:solidFill>
              </a:rPr>
              <a:t>出错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停止分析并报告错误</a:t>
            </a:r>
          </a:p>
        </p:txBody>
      </p:sp>
    </p:spTree>
    <p:extLst>
      <p:ext uri="{BB962C8B-B14F-4D97-AF65-F5344CB8AC3E}">
        <p14:creationId xmlns:p14="http://schemas.microsoft.com/office/powerpoint/2010/main" val="420569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B1D9F-4B0C-4C31-9241-C43A0202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5C06AB-C978-4860-A287-B371A986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6AE0B6-307E-4766-91A5-556C6126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38" y="1166465"/>
            <a:ext cx="10619048" cy="5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61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7B4E7-D489-4BF7-99CC-7D8269E1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946946-E379-4B83-A021-C19214B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851801-E342-45BC-98F7-82D766600DA6}"/>
              </a:ext>
            </a:extLst>
          </p:cNvPr>
          <p:cNvSpPr/>
          <p:nvPr/>
        </p:nvSpPr>
        <p:spPr>
          <a:xfrm>
            <a:off x="571766" y="1189675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S’-&gt;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8E5AB6A-68EA-4A5B-98CC-75FACD51C17C}"/>
              </a:ext>
            </a:extLst>
          </p:cNvPr>
          <p:cNvGrpSpPr/>
          <p:nvPr/>
        </p:nvGrpSpPr>
        <p:grpSpPr>
          <a:xfrm>
            <a:off x="659225" y="3251252"/>
            <a:ext cx="1076259" cy="1298018"/>
            <a:chOff x="609078" y="3429000"/>
            <a:chExt cx="1076259" cy="129801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93EABE-C779-4EC4-B70D-48D085C6266B}"/>
                </a:ext>
              </a:extLst>
            </p:cNvPr>
            <p:cNvGrpSpPr/>
            <p:nvPr/>
          </p:nvGrpSpPr>
          <p:grpSpPr>
            <a:xfrm>
              <a:off x="609078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EC6697E-0079-4D05-8BFC-BC1D82BC2190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569F9B7-303B-4021-9125-BCF0DE1B18DA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3C0BAEA-6250-4D6F-9E33-D3E834E66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BDC5D85-481D-416A-B9D8-C7EE0561DD96}"/>
                </a:ext>
              </a:extLst>
            </p:cNvPr>
            <p:cNvSpPr txBox="1"/>
            <p:nvPr/>
          </p:nvSpPr>
          <p:spPr>
            <a:xfrm>
              <a:off x="671092" y="4357686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状态栈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0B0263-8E5E-41E0-AE1B-CB3E395E0EC9}"/>
              </a:ext>
            </a:extLst>
          </p:cNvPr>
          <p:cNvGrpSpPr/>
          <p:nvPr/>
        </p:nvGrpSpPr>
        <p:grpSpPr>
          <a:xfrm>
            <a:off x="2139427" y="3251252"/>
            <a:ext cx="1119178" cy="1298018"/>
            <a:chOff x="2133077" y="3429000"/>
            <a:chExt cx="1119178" cy="129801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3F0B5A4-A5C2-4E08-962A-C6739C060A80}"/>
                </a:ext>
              </a:extLst>
            </p:cNvPr>
            <p:cNvGrpSpPr/>
            <p:nvPr/>
          </p:nvGrpSpPr>
          <p:grpSpPr>
            <a:xfrm>
              <a:off x="2133077" y="3429000"/>
              <a:ext cx="1016000" cy="928686"/>
              <a:chOff x="6217920" y="4551680"/>
              <a:chExt cx="1016000" cy="1940560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978068A-0726-4EA6-A145-DE210ECF32DA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31BCF399-CCC2-42DE-88FC-050F1986601D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E21C92C-7218-4D46-BCA3-27B7B5623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2033B3C-0003-4C0D-B52F-772AFD329BB4}"/>
                </a:ext>
              </a:extLst>
            </p:cNvPr>
            <p:cNvSpPr txBox="1"/>
            <p:nvPr/>
          </p:nvSpPr>
          <p:spPr>
            <a:xfrm>
              <a:off x="2238010" y="4357686"/>
              <a:ext cx="101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记号栈</a:t>
              </a:r>
            </a:p>
          </p:txBody>
        </p: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0141883-FF58-4558-BC60-DC681E658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15286"/>
              </p:ext>
            </p:extLst>
          </p:nvPr>
        </p:nvGraphicFramePr>
        <p:xfrm>
          <a:off x="3873764" y="1122680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DC0F1D2D-3F32-4D5E-945B-0C39E84A5318}"/>
              </a:ext>
            </a:extLst>
          </p:cNvPr>
          <p:cNvSpPr/>
          <p:nvPr/>
        </p:nvSpPr>
        <p:spPr>
          <a:xfrm>
            <a:off x="657736" y="3819611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6C5267B-6E78-4E81-BE1A-7A8BBB670D93}"/>
              </a:ext>
            </a:extLst>
          </p:cNvPr>
          <p:cNvSpPr/>
          <p:nvPr/>
        </p:nvSpPr>
        <p:spPr>
          <a:xfrm>
            <a:off x="2139429" y="382919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1B3FB4E-D7F7-4AD5-8B71-FAE66B81F093}"/>
              </a:ext>
            </a:extLst>
          </p:cNvPr>
          <p:cNvSpPr/>
          <p:nvPr/>
        </p:nvSpPr>
        <p:spPr>
          <a:xfrm>
            <a:off x="450401" y="2574616"/>
            <a:ext cx="2961067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$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0F4170B-F04D-403E-8210-8A537D09F2F5}"/>
              </a:ext>
            </a:extLst>
          </p:cNvPr>
          <p:cNvGrpSpPr/>
          <p:nvPr/>
        </p:nvGrpSpPr>
        <p:grpSpPr>
          <a:xfrm rot="16200000">
            <a:off x="2352586" y="2351246"/>
            <a:ext cx="438030" cy="325663"/>
            <a:chOff x="7354123" y="74748"/>
            <a:chExt cx="438030" cy="325663"/>
          </a:xfrm>
        </p:grpSpPr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E6705827-AAC3-4287-9E53-BA3EFCC932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E0DB210-2A8C-433E-9F3C-0E1E41F54F28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9EE99AE-25E9-48C5-A3EA-557C0D37133C}"/>
              </a:ext>
            </a:extLst>
          </p:cNvPr>
          <p:cNvGrpSpPr/>
          <p:nvPr/>
        </p:nvGrpSpPr>
        <p:grpSpPr>
          <a:xfrm>
            <a:off x="693733" y="4846409"/>
            <a:ext cx="2497111" cy="1527989"/>
            <a:chOff x="693733" y="4846409"/>
            <a:chExt cx="2497111" cy="1527989"/>
          </a:xfrm>
        </p:grpSpPr>
        <p:sp>
          <p:nvSpPr>
            <p:cNvPr id="87" name="箭头: 右 86">
              <a:extLst>
                <a:ext uri="{FF2B5EF4-FFF2-40B4-BE49-F238E27FC236}">
                  <a16:creationId xmlns:a16="http://schemas.microsoft.com/office/drawing/2014/main" id="{29F0FA3F-AE05-4DC5-8BEB-BBC56B62DCCF}"/>
                </a:ext>
              </a:extLst>
            </p:cNvPr>
            <p:cNvSpPr/>
            <p:nvPr/>
          </p:nvSpPr>
          <p:spPr>
            <a:xfrm rot="5400000">
              <a:off x="1702693" y="4978766"/>
              <a:ext cx="461663" cy="1969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C674528F-1786-4BC9-AE38-55C4D9895601}"/>
                </a:ext>
              </a:extLst>
            </p:cNvPr>
            <p:cNvGrpSpPr/>
            <p:nvPr/>
          </p:nvGrpSpPr>
          <p:grpSpPr>
            <a:xfrm>
              <a:off x="694642" y="5445712"/>
              <a:ext cx="1016000" cy="928686"/>
              <a:chOff x="6217920" y="4551680"/>
              <a:chExt cx="1016000" cy="1940560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43EA1CB-9064-41C8-920D-EF2DC27EE2AE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A2C759C1-F090-4616-8FF6-EA79BDF42177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06828367-FB8F-43AE-8ED7-F95C87BAB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64D584F-B7A2-4DE5-BB97-5D4C738772C1}"/>
                </a:ext>
              </a:extLst>
            </p:cNvPr>
            <p:cNvGrpSpPr/>
            <p:nvPr/>
          </p:nvGrpSpPr>
          <p:grpSpPr>
            <a:xfrm>
              <a:off x="2174844" y="5445712"/>
              <a:ext cx="1016000" cy="928686"/>
              <a:chOff x="6217920" y="4551680"/>
              <a:chExt cx="1016000" cy="1940560"/>
            </a:xfrm>
          </p:grpSpPr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2819E268-E950-43ED-A344-14898099267C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6F40440C-16E7-49A4-9AC2-0F6C806E80DC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EB48F6AF-F5EE-433B-ADB1-17080EA2E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887AE2A-5354-47A0-86E1-722C17AE2EF7}"/>
                </a:ext>
              </a:extLst>
            </p:cNvPr>
            <p:cNvSpPr/>
            <p:nvPr/>
          </p:nvSpPr>
          <p:spPr>
            <a:xfrm>
              <a:off x="693733" y="60242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3CC5B254-E9EC-4CBB-A8BC-D42E9CA2A032}"/>
                </a:ext>
              </a:extLst>
            </p:cNvPr>
            <p:cNvSpPr/>
            <p:nvPr/>
          </p:nvSpPr>
          <p:spPr>
            <a:xfrm>
              <a:off x="693733" y="568574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FBED0765-9116-4618-9B57-A5C30E1EDFE4}"/>
                </a:ext>
              </a:extLst>
            </p:cNvPr>
            <p:cNvSpPr/>
            <p:nvPr/>
          </p:nvSpPr>
          <p:spPr>
            <a:xfrm>
              <a:off x="2174843" y="603352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A5BB0AD9-F663-4DB5-A0F8-B8353048A316}"/>
                </a:ext>
              </a:extLst>
            </p:cNvPr>
            <p:cNvSpPr/>
            <p:nvPr/>
          </p:nvSpPr>
          <p:spPr>
            <a:xfrm>
              <a:off x="2173931" y="569590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7F5B23F-051C-450B-9F7B-98BA647B92C1}"/>
              </a:ext>
            </a:extLst>
          </p:cNvPr>
          <p:cNvGrpSpPr/>
          <p:nvPr/>
        </p:nvGrpSpPr>
        <p:grpSpPr>
          <a:xfrm rot="16200000">
            <a:off x="2573772" y="2360970"/>
            <a:ext cx="438030" cy="325663"/>
            <a:chOff x="7354123" y="74748"/>
            <a:chExt cx="438030" cy="325663"/>
          </a:xfrm>
        </p:grpSpPr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1597D32-F327-430A-ACDC-755B80F656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D99578B-22FC-4054-8C00-325DA5DFBF50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042B21D-6C7F-4AF9-9C74-75B923A0BBCA}"/>
              </a:ext>
            </a:extLst>
          </p:cNvPr>
          <p:cNvGrpSpPr/>
          <p:nvPr/>
        </p:nvGrpSpPr>
        <p:grpSpPr>
          <a:xfrm>
            <a:off x="3363537" y="4274101"/>
            <a:ext cx="2887800" cy="1217431"/>
            <a:chOff x="3424449" y="4145115"/>
            <a:chExt cx="2887800" cy="1217431"/>
          </a:xfrm>
        </p:grpSpPr>
        <p:sp>
          <p:nvSpPr>
            <p:cNvPr id="109" name="箭头: 右 108">
              <a:extLst>
                <a:ext uri="{FF2B5EF4-FFF2-40B4-BE49-F238E27FC236}">
                  <a16:creationId xmlns:a16="http://schemas.microsoft.com/office/drawing/2014/main" id="{25209C3C-D832-49D6-89B4-56D454D85B7C}"/>
                </a:ext>
              </a:extLst>
            </p:cNvPr>
            <p:cNvSpPr/>
            <p:nvPr/>
          </p:nvSpPr>
          <p:spPr>
            <a:xfrm rot="19359012">
              <a:off x="3424449" y="5165597"/>
              <a:ext cx="461663" cy="1969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D4E56BEE-AD2E-4830-BAB2-0151D6D81093}"/>
                </a:ext>
              </a:extLst>
            </p:cNvPr>
            <p:cNvCxnSpPr/>
            <p:nvPr/>
          </p:nvCxnSpPr>
          <p:spPr>
            <a:xfrm>
              <a:off x="4080207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87098604-CA36-4457-A6B3-07ACD955E6CD}"/>
                </a:ext>
              </a:extLst>
            </p:cNvPr>
            <p:cNvCxnSpPr/>
            <p:nvPr/>
          </p:nvCxnSpPr>
          <p:spPr>
            <a:xfrm>
              <a:off x="5096207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F5468096-F5FD-4C00-B964-38ADFBB9632F}"/>
                </a:ext>
              </a:extLst>
            </p:cNvPr>
            <p:cNvCxnSpPr>
              <a:cxnSpLocks/>
            </p:cNvCxnSpPr>
            <p:nvPr/>
          </p:nvCxnSpPr>
          <p:spPr>
            <a:xfrm>
              <a:off x="4080207" y="5149135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6DBCFCF8-7853-4F13-81F7-08592380B141}"/>
                </a:ext>
              </a:extLst>
            </p:cNvPr>
            <p:cNvCxnSpPr/>
            <p:nvPr/>
          </p:nvCxnSpPr>
          <p:spPr>
            <a:xfrm>
              <a:off x="5296249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D9FB624-ED3C-4F43-8D99-609396B6C1D8}"/>
                </a:ext>
              </a:extLst>
            </p:cNvPr>
            <p:cNvCxnSpPr/>
            <p:nvPr/>
          </p:nvCxnSpPr>
          <p:spPr>
            <a:xfrm>
              <a:off x="6312249" y="4239898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6FDA42DB-1C9A-4BCD-A644-78955DEC936E}"/>
                </a:ext>
              </a:extLst>
            </p:cNvPr>
            <p:cNvCxnSpPr>
              <a:cxnSpLocks/>
            </p:cNvCxnSpPr>
            <p:nvPr/>
          </p:nvCxnSpPr>
          <p:spPr>
            <a:xfrm>
              <a:off x="5296249" y="5149135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6FD5626D-F1EA-44E2-8D9C-A6BD8EBAD809}"/>
                </a:ext>
              </a:extLst>
            </p:cNvPr>
            <p:cNvSpPr/>
            <p:nvPr/>
          </p:nvSpPr>
          <p:spPr>
            <a:xfrm>
              <a:off x="4079298" y="4818416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2E6EC2C-645D-489D-96A0-F5FE0672909C}"/>
                </a:ext>
              </a:extLst>
            </p:cNvPr>
            <p:cNvSpPr/>
            <p:nvPr/>
          </p:nvSpPr>
          <p:spPr>
            <a:xfrm>
              <a:off x="4079298" y="447993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FA18F7E5-61B2-4BA8-A47C-9D64D6379902}"/>
                </a:ext>
              </a:extLst>
            </p:cNvPr>
            <p:cNvSpPr/>
            <p:nvPr/>
          </p:nvSpPr>
          <p:spPr>
            <a:xfrm>
              <a:off x="5296248" y="4827706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96A3683-70A7-403D-A321-14BD681B8046}"/>
                </a:ext>
              </a:extLst>
            </p:cNvPr>
            <p:cNvSpPr/>
            <p:nvPr/>
          </p:nvSpPr>
          <p:spPr>
            <a:xfrm>
              <a:off x="5295336" y="449009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544DCB23-07BC-4885-9B26-ABD41785BEAF}"/>
                </a:ext>
              </a:extLst>
            </p:cNvPr>
            <p:cNvSpPr/>
            <p:nvPr/>
          </p:nvSpPr>
          <p:spPr>
            <a:xfrm>
              <a:off x="4079684" y="414511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DC58164-9258-46DC-BF39-21E1A82F151D}"/>
                </a:ext>
              </a:extLst>
            </p:cNvPr>
            <p:cNvSpPr/>
            <p:nvPr/>
          </p:nvSpPr>
          <p:spPr>
            <a:xfrm>
              <a:off x="5294420" y="415571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44C5984-CED3-4FD1-8CDA-672E60FD6700}"/>
              </a:ext>
            </a:extLst>
          </p:cNvPr>
          <p:cNvGrpSpPr/>
          <p:nvPr/>
        </p:nvGrpSpPr>
        <p:grpSpPr>
          <a:xfrm rot="16200000">
            <a:off x="2835627" y="2350427"/>
            <a:ext cx="438030" cy="325663"/>
            <a:chOff x="7354123" y="74748"/>
            <a:chExt cx="438030" cy="325663"/>
          </a:xfrm>
        </p:grpSpPr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C59F50AD-2EF6-40C2-9BEC-10CFA7FB7D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DFF41AE-2DDB-458E-AB15-C2FC35574FC1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744FE7F1-8D30-43FB-ADEF-8110B7C8C101}"/>
              </a:ext>
            </a:extLst>
          </p:cNvPr>
          <p:cNvGrpSpPr/>
          <p:nvPr/>
        </p:nvGrpSpPr>
        <p:grpSpPr>
          <a:xfrm>
            <a:off x="6494094" y="4266046"/>
            <a:ext cx="2713277" cy="1362711"/>
            <a:chOff x="6849694" y="4248670"/>
            <a:chExt cx="2713277" cy="1362711"/>
          </a:xfrm>
        </p:grpSpPr>
        <p:sp>
          <p:nvSpPr>
            <p:cNvPr id="134" name="箭头: 右 133">
              <a:extLst>
                <a:ext uri="{FF2B5EF4-FFF2-40B4-BE49-F238E27FC236}">
                  <a16:creationId xmlns:a16="http://schemas.microsoft.com/office/drawing/2014/main" id="{9F528D5D-BA30-41CA-9408-B7C2AE8FC6F5}"/>
                </a:ext>
              </a:extLst>
            </p:cNvPr>
            <p:cNvSpPr/>
            <p:nvPr/>
          </p:nvSpPr>
          <p:spPr>
            <a:xfrm>
              <a:off x="6849694" y="5019821"/>
              <a:ext cx="304473" cy="234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C99EB21-000C-4093-93B7-2B2842F408F5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B2FD3485-072E-45FF-9AEB-0F5DB6E296FA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8B6349D9-FB80-4922-ADFC-275F92F201BC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E85C786E-6E6F-49AC-829C-4F9BFE0201B7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4C6BC3B9-7DA8-4F07-A6BA-349E44EEEB1D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E1EA0E50-6699-48EE-B6F9-1E01830949FB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3A3EDBF-A2FF-4E4A-9F8B-C90C66A3C44F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6F8D7488-02EC-451C-B712-F18524761AA4}"/>
                </a:ext>
              </a:extLst>
            </p:cNvPr>
            <p:cNvSpPr/>
            <p:nvPr/>
          </p:nvSpPr>
          <p:spPr>
            <a:xfrm>
              <a:off x="7340180" y="49227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C651781D-CE22-4F8D-92CF-8633D00FBC57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A059E83-B3AE-4BEF-AD56-CD9EC9B85312}"/>
                </a:ext>
              </a:extLst>
            </p:cNvPr>
            <p:cNvSpPr/>
            <p:nvPr/>
          </p:nvSpPr>
          <p:spPr>
            <a:xfrm>
              <a:off x="8546058" y="494305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9A1ACC7-037D-4F7C-B023-7FAA7A35A9F0}"/>
                </a:ext>
              </a:extLst>
            </p:cNvPr>
            <p:cNvSpPr/>
            <p:nvPr/>
          </p:nvSpPr>
          <p:spPr>
            <a:xfrm>
              <a:off x="7340566" y="4587912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8348F5BA-EAA8-4E29-9576-E98AA354C11B}"/>
                </a:ext>
              </a:extLst>
            </p:cNvPr>
            <p:cNvSpPr/>
            <p:nvPr/>
          </p:nvSpPr>
          <p:spPr>
            <a:xfrm>
              <a:off x="8545142" y="46188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A62FD07-1F24-4805-990C-9DCE1B785477}"/>
                </a:ext>
              </a:extLst>
            </p:cNvPr>
            <p:cNvSpPr/>
            <p:nvPr/>
          </p:nvSpPr>
          <p:spPr>
            <a:xfrm>
              <a:off x="7340180" y="424867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6305A285-2327-46E1-8C62-DE4CA19B82FA}"/>
                </a:ext>
              </a:extLst>
            </p:cNvPr>
            <p:cNvSpPr/>
            <p:nvPr/>
          </p:nvSpPr>
          <p:spPr>
            <a:xfrm>
              <a:off x="8544756" y="429433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E5CEE46-1B71-4E10-B77B-9A49E9B79828}"/>
              </a:ext>
            </a:extLst>
          </p:cNvPr>
          <p:cNvGrpSpPr/>
          <p:nvPr/>
        </p:nvGrpSpPr>
        <p:grpSpPr>
          <a:xfrm rot="16200000">
            <a:off x="3089106" y="2350427"/>
            <a:ext cx="438030" cy="325663"/>
            <a:chOff x="7354123" y="74748"/>
            <a:chExt cx="438030" cy="325663"/>
          </a:xfrm>
        </p:grpSpPr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3F7FB0C6-E5C6-4F88-B7C2-1F72786B6F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46140BAB-F2E2-4765-9F94-DC5FB1788D15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B9C12D7D-CA0D-46CD-885E-C86400EA7440}"/>
              </a:ext>
            </a:extLst>
          </p:cNvPr>
          <p:cNvGrpSpPr/>
          <p:nvPr/>
        </p:nvGrpSpPr>
        <p:grpSpPr>
          <a:xfrm>
            <a:off x="9389052" y="4579140"/>
            <a:ext cx="2668891" cy="1023469"/>
            <a:chOff x="6894080" y="4587912"/>
            <a:chExt cx="2668891" cy="1023469"/>
          </a:xfrm>
        </p:grpSpPr>
        <p:sp>
          <p:nvSpPr>
            <p:cNvPr id="198" name="箭头: 右 197">
              <a:extLst>
                <a:ext uri="{FF2B5EF4-FFF2-40B4-BE49-F238E27FC236}">
                  <a16:creationId xmlns:a16="http://schemas.microsoft.com/office/drawing/2014/main" id="{4E8A40EE-6C7D-468E-9BDC-E699DC299566}"/>
                </a:ext>
              </a:extLst>
            </p:cNvPr>
            <p:cNvSpPr/>
            <p:nvPr/>
          </p:nvSpPr>
          <p:spPr>
            <a:xfrm>
              <a:off x="6894080" y="5004719"/>
              <a:ext cx="304473" cy="234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1FE62D6B-1250-4B9B-858C-3EDF0D691112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2ED6F5C2-01E2-43C3-A9B1-C4F6E123E098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E5D1D4C5-FF9E-45FF-8D1A-C29D72ED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516494B3-E349-480B-887F-82FA9D9600E8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AE329A4C-6A29-43B3-9C8B-9102747C518E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D74F9E24-BA5F-4602-AE0C-F68679BD4C45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D981405A-1E2F-46EA-9D3C-D99A040AEA3C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FE0F3E34-4B45-4673-96E3-689DE5F5CB0C}"/>
                </a:ext>
              </a:extLst>
            </p:cNvPr>
            <p:cNvSpPr/>
            <p:nvPr/>
          </p:nvSpPr>
          <p:spPr>
            <a:xfrm>
              <a:off x="7340180" y="492273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4241B59-A5BD-4E86-848E-F8ABD50D6DD9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D06A4AC5-0D39-40CA-9133-970B473591DE}"/>
                </a:ext>
              </a:extLst>
            </p:cNvPr>
            <p:cNvSpPr/>
            <p:nvPr/>
          </p:nvSpPr>
          <p:spPr>
            <a:xfrm>
              <a:off x="8546058" y="4943050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7D96292E-5308-4758-A59D-36BF70671D1A}"/>
                </a:ext>
              </a:extLst>
            </p:cNvPr>
            <p:cNvSpPr/>
            <p:nvPr/>
          </p:nvSpPr>
          <p:spPr>
            <a:xfrm>
              <a:off x="7340566" y="4587912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87DCBE79-F046-4D63-A0DA-0FB248F35198}"/>
                </a:ext>
              </a:extLst>
            </p:cNvPr>
            <p:cNvSpPr/>
            <p:nvPr/>
          </p:nvSpPr>
          <p:spPr>
            <a:xfrm>
              <a:off x="8545142" y="46188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</p:grpSp>
      <p:sp>
        <p:nvSpPr>
          <p:cNvPr id="229" name="矩形 228">
            <a:extLst>
              <a:ext uri="{FF2B5EF4-FFF2-40B4-BE49-F238E27FC236}">
                <a16:creationId xmlns:a16="http://schemas.microsoft.com/office/drawing/2014/main" id="{0FB28D09-BEB5-42FD-8AF1-CB412EDD43EE}"/>
              </a:ext>
            </a:extLst>
          </p:cNvPr>
          <p:cNvSpPr/>
          <p:nvPr/>
        </p:nvSpPr>
        <p:spPr>
          <a:xfrm>
            <a:off x="9835152" y="4236946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4E838E37-DBB0-4E6F-A6E2-1829509492F5}"/>
              </a:ext>
            </a:extLst>
          </p:cNvPr>
          <p:cNvSpPr/>
          <p:nvPr/>
        </p:nvSpPr>
        <p:spPr>
          <a:xfrm>
            <a:off x="5668127" y="1881419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09054826-BA15-460D-B465-2F0F4D4956DB}"/>
              </a:ext>
            </a:extLst>
          </p:cNvPr>
          <p:cNvSpPr/>
          <p:nvPr/>
        </p:nvSpPr>
        <p:spPr>
          <a:xfrm>
            <a:off x="5682483" y="2247666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A427F235-F202-4D75-8C17-1EDC258AF2E0}"/>
              </a:ext>
            </a:extLst>
          </p:cNvPr>
          <p:cNvSpPr/>
          <p:nvPr/>
        </p:nvSpPr>
        <p:spPr>
          <a:xfrm>
            <a:off x="7007120" y="2606040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5E04A270-C3EF-4D47-8AEB-BBEBD5499B8D}"/>
              </a:ext>
            </a:extLst>
          </p:cNvPr>
          <p:cNvSpPr/>
          <p:nvPr/>
        </p:nvSpPr>
        <p:spPr>
          <a:xfrm>
            <a:off x="8367871" y="2981728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55930635-9FEE-45D7-A8E8-1FEB27D4ACEE}"/>
              </a:ext>
            </a:extLst>
          </p:cNvPr>
          <p:cNvSpPr/>
          <p:nvPr/>
        </p:nvSpPr>
        <p:spPr>
          <a:xfrm>
            <a:off x="11111071" y="2641973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CF8DEABF-BDD4-4113-AA7C-343DA499405F}"/>
              </a:ext>
            </a:extLst>
          </p:cNvPr>
          <p:cNvSpPr/>
          <p:nvPr/>
        </p:nvSpPr>
        <p:spPr>
          <a:xfrm>
            <a:off x="8367871" y="3366668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A2DD6D54-B6ED-418D-AEBD-2CC5080AE231}"/>
              </a:ext>
            </a:extLst>
          </p:cNvPr>
          <p:cNvGrpSpPr/>
          <p:nvPr/>
        </p:nvGrpSpPr>
        <p:grpSpPr>
          <a:xfrm>
            <a:off x="9825901" y="5663601"/>
            <a:ext cx="2232042" cy="1158912"/>
            <a:chOff x="7330929" y="4452469"/>
            <a:chExt cx="2232042" cy="1158912"/>
          </a:xfrm>
        </p:grpSpPr>
        <p:sp>
          <p:nvSpPr>
            <p:cNvPr id="254" name="箭头: 右 253">
              <a:extLst>
                <a:ext uri="{FF2B5EF4-FFF2-40B4-BE49-F238E27FC236}">
                  <a16:creationId xmlns:a16="http://schemas.microsoft.com/office/drawing/2014/main" id="{97B2E1B2-0C7C-4D26-9461-56F3FB787408}"/>
                </a:ext>
              </a:extLst>
            </p:cNvPr>
            <p:cNvSpPr/>
            <p:nvPr/>
          </p:nvSpPr>
          <p:spPr>
            <a:xfrm rot="5400000">
              <a:off x="8324713" y="4433946"/>
              <a:ext cx="232216" cy="2692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FA5A14A8-5071-450D-9DF7-384E5899E996}"/>
                </a:ext>
              </a:extLst>
            </p:cNvPr>
            <p:cNvCxnSpPr/>
            <p:nvPr/>
          </p:nvCxnSpPr>
          <p:spPr>
            <a:xfrm>
              <a:off x="7330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AEF29192-6F6E-4264-9474-33B616203004}"/>
                </a:ext>
              </a:extLst>
            </p:cNvPr>
            <p:cNvCxnSpPr/>
            <p:nvPr/>
          </p:nvCxnSpPr>
          <p:spPr>
            <a:xfrm>
              <a:off x="8346929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48BC5150-C36B-4FDB-ACE2-A2C6840610F6}"/>
                </a:ext>
              </a:extLst>
            </p:cNvPr>
            <p:cNvCxnSpPr>
              <a:cxnSpLocks/>
            </p:cNvCxnSpPr>
            <p:nvPr/>
          </p:nvCxnSpPr>
          <p:spPr>
            <a:xfrm>
              <a:off x="7341089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2C7B6A0A-24FE-45EB-8C29-F89B02BAE5DB}"/>
                </a:ext>
              </a:extLst>
            </p:cNvPr>
            <p:cNvCxnSpPr/>
            <p:nvPr/>
          </p:nvCxnSpPr>
          <p:spPr>
            <a:xfrm>
              <a:off x="8546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1E34FAD6-9F86-49EC-9B2F-8BF766608C1B}"/>
                </a:ext>
              </a:extLst>
            </p:cNvPr>
            <p:cNvCxnSpPr/>
            <p:nvPr/>
          </p:nvCxnSpPr>
          <p:spPr>
            <a:xfrm>
              <a:off x="9562971" y="4682695"/>
              <a:ext cx="0" cy="9286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46A844C2-1581-424D-AEB9-CBF1A1A6B06C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71" y="5591932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DA5B5B87-3A45-4E91-B5E2-31B085C5D534}"/>
                </a:ext>
              </a:extLst>
            </p:cNvPr>
            <p:cNvSpPr/>
            <p:nvPr/>
          </p:nvSpPr>
          <p:spPr>
            <a:xfrm>
              <a:off x="7340180" y="526121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BCB5BF5B-DBF3-4A18-9988-34392DDD9252}"/>
                </a:ext>
              </a:extLst>
            </p:cNvPr>
            <p:cNvSpPr/>
            <p:nvPr/>
          </p:nvSpPr>
          <p:spPr>
            <a:xfrm>
              <a:off x="8546970" y="527050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sp>
        <p:nvSpPr>
          <p:cNvPr id="268" name="矩形 267">
            <a:extLst>
              <a:ext uri="{FF2B5EF4-FFF2-40B4-BE49-F238E27FC236}">
                <a16:creationId xmlns:a16="http://schemas.microsoft.com/office/drawing/2014/main" id="{74BF851B-856C-4941-BAFC-C35D2845C8AB}"/>
              </a:ext>
            </a:extLst>
          </p:cNvPr>
          <p:cNvSpPr/>
          <p:nvPr/>
        </p:nvSpPr>
        <p:spPr>
          <a:xfrm>
            <a:off x="11040114" y="427024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2DFE5373-5782-48AE-BECF-B017E6D08BBE}"/>
              </a:ext>
            </a:extLst>
          </p:cNvPr>
          <p:cNvSpPr/>
          <p:nvPr/>
        </p:nvSpPr>
        <p:spPr>
          <a:xfrm>
            <a:off x="11045842" y="6149240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4D107ADB-C421-4A35-BF93-E5E2266C846B}"/>
              </a:ext>
            </a:extLst>
          </p:cNvPr>
          <p:cNvSpPr/>
          <p:nvPr/>
        </p:nvSpPr>
        <p:spPr>
          <a:xfrm>
            <a:off x="9739471" y="1899627"/>
            <a:ext cx="485458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A379AFF2-4BD1-4D14-ABA9-7CFD4E80C10A}"/>
              </a:ext>
            </a:extLst>
          </p:cNvPr>
          <p:cNvSpPr/>
          <p:nvPr/>
        </p:nvSpPr>
        <p:spPr>
          <a:xfrm>
            <a:off x="9838501" y="6144088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BAE15AF9-A6CE-419B-A571-2ECD4EA14060}"/>
              </a:ext>
            </a:extLst>
          </p:cNvPr>
          <p:cNvSpPr/>
          <p:nvPr/>
        </p:nvSpPr>
        <p:spPr>
          <a:xfrm>
            <a:off x="485001" y="1991884"/>
            <a:ext cx="1703404" cy="362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26DA221C-01F2-4FC6-8E96-1F41E9748167}"/>
              </a:ext>
            </a:extLst>
          </p:cNvPr>
          <p:cNvSpPr/>
          <p:nvPr/>
        </p:nvSpPr>
        <p:spPr>
          <a:xfrm>
            <a:off x="485000" y="1608666"/>
            <a:ext cx="2144955" cy="362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74C3E54E-B69F-4C42-979C-628176D1C942}"/>
              </a:ext>
            </a:extLst>
          </p:cNvPr>
          <p:cNvSpPr/>
          <p:nvPr/>
        </p:nvSpPr>
        <p:spPr>
          <a:xfrm>
            <a:off x="8108790" y="3747807"/>
            <a:ext cx="964089" cy="326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229" grpId="0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52" grpId="0" animBg="1"/>
      <p:bldP spid="252" grpId="1" animBg="1"/>
      <p:bldP spid="268" grpId="0" animBg="1"/>
      <p:bldP spid="269" grpId="0" animBg="1"/>
      <p:bldP spid="270" grpId="0" animBg="1"/>
      <p:bldP spid="270" grpId="1" animBg="1"/>
      <p:bldP spid="271" grpId="0" animBg="1"/>
      <p:bldP spid="272" grpId="0" animBg="1"/>
      <p:bldP spid="272" grpId="1" animBg="1"/>
      <p:bldP spid="273" grpId="0" animBg="1"/>
      <p:bldP spid="273" grpId="1" animBg="1"/>
      <p:bldP spid="27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b="1" dirty="0"/>
              <a:t>5.1</a:t>
            </a:r>
            <a:r>
              <a:rPr lang="zh-CN" altLang="en-US" b="1" dirty="0"/>
              <a:t>：</a:t>
            </a:r>
            <a:r>
              <a:rPr lang="en-US" altLang="zh-CN" b="1" dirty="0"/>
              <a:t>LR(0)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3919345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B1FC7-6BE8-40BE-92C4-8E04E49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那么，如何构造</a:t>
            </a:r>
            <a:r>
              <a:rPr lang="en-US" altLang="zh-CN" dirty="0"/>
              <a:t>LR</a:t>
            </a:r>
            <a:r>
              <a:rPr lang="zh-CN" altLang="en-US" dirty="0"/>
              <a:t>分析表？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47F2942-B1FF-4723-AB80-0FFF15065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086" y="4028636"/>
                <a:ext cx="10515600" cy="2458178"/>
              </a:xfrm>
            </p:spPr>
            <p:txBody>
              <a:bodyPr/>
              <a:lstStyle/>
              <a:p>
                <a:r>
                  <a:rPr lang="zh-CN" altLang="en-US" dirty="0"/>
                  <a:t>对于句子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αβ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•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ω</a:t>
                </a:r>
                <a:r>
                  <a:rPr lang="zh-CN" altLang="en-US" dirty="0"/>
                  <a:t>，可以使用产生式</a:t>
                </a:r>
                <a:r>
                  <a:rPr lang="pt-BR" altLang="zh-CN" b="1" dirty="0">
                    <a:solidFill>
                      <a:srgbClr val="0000FF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dirty="0"/>
                  <a:t>归约时当且仅当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altLang="zh-CN" b="1" baseline="-25000" dirty="0">
                          <a:solidFill>
                            <a:srgbClr val="FF0000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l-GR" altLang="zh-CN" b="1" baseline="-25000" dirty="0">
                          <a:solidFill>
                            <a:srgbClr val="FF0000"/>
                          </a:solidFill>
                        </a:rPr>
                        <m:t>2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≠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移进</a:t>
                </a:r>
                <a:r>
                  <a:rPr lang="zh-CN" altLang="en-US" dirty="0"/>
                  <a:t>；如果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归约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47F2942-B1FF-4723-AB80-0FFF15065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086" y="4028636"/>
                <a:ext cx="10515600" cy="2458178"/>
              </a:xfrm>
              <a:blipFill>
                <a:blip r:embed="rId3"/>
                <a:stretch>
                  <a:fillRect l="-1217" t="-5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内容占位符 3">
                <a:extLst>
                  <a:ext uri="{FF2B5EF4-FFF2-40B4-BE49-F238E27FC236}">
                    <a16:creationId xmlns:a16="http://schemas.microsoft.com/office/drawing/2014/main" id="{1F1B97CE-3BF9-4122-87C6-BBC5118A77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086" y="1251585"/>
                <a:ext cx="10515600" cy="19065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0850" indent="-45085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0007D"/>
                  </a:buClr>
                  <a:buSzPct val="90000"/>
                  <a:buFont typeface="Wingdings" panose="05000000000000000000" pitchFamily="2" charset="2"/>
                  <a:buChar char="n"/>
                  <a:defRPr sz="2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1pPr>
                <a:lvl2pPr marL="900113" indent="-45085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Clr>
                    <a:srgbClr val="9999CC"/>
                  </a:buClr>
                  <a:buSzPct val="80000"/>
                  <a:buFont typeface="Wingdings" pitchFamily="2" charset="2"/>
                  <a:buChar char=""/>
                  <a:defRPr sz="24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2pPr>
                <a:lvl3pPr marL="1350000" indent="-4500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SzPct val="80000"/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如果句子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sentence</a:t>
                </a:r>
                <a:r>
                  <a:rPr lang="zh-CN" altLang="en-US" dirty="0"/>
                  <a:t>能被文法</a:t>
                </a:r>
                <a:r>
                  <a:rPr lang="en-US" altLang="zh-CN" b="1" i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dirty="0"/>
                  <a:t>接受，那一定存在某种推导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𝒔𝒆𝒏𝒕𝒆𝒏𝒄𝒆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是至少包含一个非终结符的中间句子；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是通过把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中的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某个非终结符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展开成</a:t>
                </a:r>
                <a:r>
                  <a:rPr lang="el-GR" altLang="zh-CN" b="1" dirty="0">
                    <a:solidFill>
                      <a:srgbClr val="FF0000"/>
                    </a:solidFill>
                  </a:rPr>
                  <a:t>β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而得，其中</a:t>
                </a:r>
                <a:r>
                  <a:rPr lang="pt-BR" altLang="zh-CN" b="1" dirty="0">
                    <a:solidFill>
                      <a:srgbClr val="FF0000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FF0000"/>
                    </a:solidFill>
                  </a:rPr>
                  <a:t>β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是该文法中的一条产生式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内容占位符 3">
                <a:extLst>
                  <a:ext uri="{FF2B5EF4-FFF2-40B4-BE49-F238E27FC236}">
                    <a16:creationId xmlns:a16="http://schemas.microsoft.com/office/drawing/2014/main" id="{1F1B97CE-3BF9-4122-87C6-BBC5118A7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" y="1251585"/>
                <a:ext cx="10515600" cy="1906519"/>
              </a:xfrm>
              <a:prstGeom prst="rect">
                <a:avLst/>
              </a:prstGeom>
              <a:blipFill>
                <a:blip r:embed="rId4"/>
                <a:stretch>
                  <a:fillRect l="-1217" t="-5751" b="-1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2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B1FC7-6BE8-40BE-92C4-8E04E49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那么，如何构造</a:t>
            </a:r>
            <a:r>
              <a:rPr lang="en-US" altLang="zh-CN" dirty="0"/>
              <a:t>LR</a:t>
            </a:r>
            <a:r>
              <a:rPr lang="zh-CN" altLang="en-US" dirty="0"/>
              <a:t>分析表？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7B7089-B160-454E-BD30-3EA69D7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793128-517B-4EE6-99E5-75B3DE345E5A}"/>
              </a:ext>
            </a:extLst>
          </p:cNvPr>
          <p:cNvSpPr/>
          <p:nvPr/>
        </p:nvSpPr>
        <p:spPr>
          <a:xfrm>
            <a:off x="211086" y="5115164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D6B319A5-00BF-47BA-B916-11FE581A3496}"/>
              </a:ext>
            </a:extLst>
          </p:cNvPr>
          <p:cNvSpPr txBox="1">
            <a:spLocks/>
          </p:cNvSpPr>
          <p:nvPr/>
        </p:nvSpPr>
        <p:spPr>
          <a:xfrm>
            <a:off x="653605" y="3278473"/>
            <a:ext cx="10515600" cy="14833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从开始产生式出发，一条条产生式来看</a:t>
            </a:r>
            <a:endParaRPr lang="en-US" altLang="zh-CN" dirty="0"/>
          </a:p>
          <a:p>
            <a:pPr lvl="1"/>
            <a:r>
              <a:rPr lang="zh-CN" altLang="en-US" dirty="0"/>
              <a:t>当前状态吃入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移进</a:t>
            </a:r>
            <a:r>
              <a:rPr lang="en-US" altLang="zh-CN" dirty="0"/>
              <a:t>)</a:t>
            </a:r>
            <a:r>
              <a:rPr lang="zh-CN" altLang="en-US" dirty="0"/>
              <a:t>什么终结符或者非终结符，可以用这条产生式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示例：</a:t>
            </a:r>
            <a:endParaRPr lang="en-US" altLang="zh-CN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A719A0D-CA06-4041-8FF7-34812E29B6EE}"/>
              </a:ext>
            </a:extLst>
          </p:cNvPr>
          <p:cNvGrpSpPr/>
          <p:nvPr/>
        </p:nvGrpSpPr>
        <p:grpSpPr>
          <a:xfrm>
            <a:off x="3375926" y="4479264"/>
            <a:ext cx="2315948" cy="963325"/>
            <a:chOff x="3352195" y="4949201"/>
            <a:chExt cx="2315948" cy="96332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726FA83-B576-4EF6-925D-32D92A813234}"/>
                </a:ext>
              </a:extLst>
            </p:cNvPr>
            <p:cNvSpPr/>
            <p:nvPr/>
          </p:nvSpPr>
          <p:spPr>
            <a:xfrm>
              <a:off x="3669429" y="5081529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fr-FR" altLang="zh-CN" sz="2400" b="1" dirty="0"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S$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x T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DF6B54-B661-4A9E-ADA0-5E8A63C56BCD}"/>
                </a:ext>
              </a:extLst>
            </p:cNvPr>
            <p:cNvSpPr txBox="1"/>
            <p:nvPr/>
          </p:nvSpPr>
          <p:spPr>
            <a:xfrm>
              <a:off x="3352195" y="4949201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321109D-C84A-4295-A6E4-48D2FDCF72CD}"/>
              </a:ext>
            </a:extLst>
          </p:cNvPr>
          <p:cNvSpPr/>
          <p:nvPr/>
        </p:nvSpPr>
        <p:spPr>
          <a:xfrm>
            <a:off x="21744" y="6368607"/>
            <a:ext cx="2961067" cy="46166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$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BFD89F-2677-43B9-8746-623A3140122E}"/>
              </a:ext>
            </a:extLst>
          </p:cNvPr>
          <p:cNvGrpSpPr/>
          <p:nvPr/>
        </p:nvGrpSpPr>
        <p:grpSpPr>
          <a:xfrm>
            <a:off x="6535154" y="4450616"/>
            <a:ext cx="1998714" cy="949148"/>
            <a:chOff x="3669429" y="4594046"/>
            <a:chExt cx="1998714" cy="9491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C42C3F-291C-4F7B-B1F5-65927CC28489}"/>
                </a:ext>
              </a:extLst>
            </p:cNvPr>
            <p:cNvSpPr/>
            <p:nvPr/>
          </p:nvSpPr>
          <p:spPr>
            <a:xfrm>
              <a:off x="3669429" y="5081529"/>
              <a:ext cx="1998714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T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1EDBB3E-95A5-4872-BC93-0691542B2E09}"/>
                </a:ext>
              </a:extLst>
            </p:cNvPr>
            <p:cNvSpPr txBox="1"/>
            <p:nvPr/>
          </p:nvSpPr>
          <p:spPr>
            <a:xfrm>
              <a:off x="3669429" y="4594046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F2FB479-E675-4F26-AF7F-34066397BA0E}"/>
              </a:ext>
            </a:extLst>
          </p:cNvPr>
          <p:cNvGrpSpPr/>
          <p:nvPr/>
        </p:nvGrpSpPr>
        <p:grpSpPr>
          <a:xfrm>
            <a:off x="5656847" y="4685014"/>
            <a:ext cx="878307" cy="523220"/>
            <a:chOff x="5656847" y="4685014"/>
            <a:chExt cx="878307" cy="523220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C66D0A9-252D-4BEC-A3BD-FBC34050AB7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656847" y="5168932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133BB9F-1457-4140-9FD0-C34EF193A641}"/>
                </a:ext>
              </a:extLst>
            </p:cNvPr>
            <p:cNvSpPr/>
            <p:nvPr/>
          </p:nvSpPr>
          <p:spPr>
            <a:xfrm>
              <a:off x="5857773" y="4685014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235AC15-56F1-4F5B-AF4B-38A62AB3BA05}"/>
              </a:ext>
            </a:extLst>
          </p:cNvPr>
          <p:cNvGrpSpPr/>
          <p:nvPr/>
        </p:nvGrpSpPr>
        <p:grpSpPr>
          <a:xfrm>
            <a:off x="9368472" y="4427078"/>
            <a:ext cx="2466525" cy="963652"/>
            <a:chOff x="3660753" y="4583417"/>
            <a:chExt cx="2466525" cy="96365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186FD47-5388-4AFF-923D-A58058A59227}"/>
                </a:ext>
              </a:extLst>
            </p:cNvPr>
            <p:cNvSpPr/>
            <p:nvPr/>
          </p:nvSpPr>
          <p:spPr>
            <a:xfrm>
              <a:off x="3660753" y="4716072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r>
                <a:rPr lang="en-US" altLang="zh-CN" sz="24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/>
                <a:t>•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T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-&gt; </a:t>
              </a:r>
              <a:r>
                <a:rPr lang="en-US" altLang="zh-CN" sz="2400" b="1" dirty="0"/>
                <a:t>•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y</a:t>
              </a:r>
              <a:endPara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9514894-868B-487F-853C-9C7E5055821A}"/>
                </a:ext>
              </a:extLst>
            </p:cNvPr>
            <p:cNvSpPr txBox="1"/>
            <p:nvPr/>
          </p:nvSpPr>
          <p:spPr>
            <a:xfrm>
              <a:off x="5609118" y="4583417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3</a:t>
              </a:r>
              <a:endParaRPr lang="zh-CN" altLang="en-US" sz="2800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06D809C-12D9-4A28-A195-DC1AEC79815C}"/>
              </a:ext>
            </a:extLst>
          </p:cNvPr>
          <p:cNvGrpSpPr/>
          <p:nvPr/>
        </p:nvGrpSpPr>
        <p:grpSpPr>
          <a:xfrm>
            <a:off x="8503551" y="4699317"/>
            <a:ext cx="878307" cy="523220"/>
            <a:chOff x="8503551" y="4699317"/>
            <a:chExt cx="878307" cy="523220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902981C-168F-444B-99A6-DF052F4C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503551" y="5183235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ABFD94-5E8E-4A85-8EAC-C9D640BDC241}"/>
                </a:ext>
              </a:extLst>
            </p:cNvPr>
            <p:cNvSpPr/>
            <p:nvPr/>
          </p:nvSpPr>
          <p:spPr>
            <a:xfrm>
              <a:off x="8704477" y="4699317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3F79512-9591-4B6F-9C87-E626ED912213}"/>
              </a:ext>
            </a:extLst>
          </p:cNvPr>
          <p:cNvGrpSpPr/>
          <p:nvPr/>
        </p:nvGrpSpPr>
        <p:grpSpPr>
          <a:xfrm>
            <a:off x="7896594" y="5639674"/>
            <a:ext cx="1480554" cy="949148"/>
            <a:chOff x="3669429" y="4594046"/>
            <a:chExt cx="1480554" cy="94914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E82EF92-998B-47D2-B166-97FEE530E96C}"/>
                </a:ext>
              </a:extLst>
            </p:cNvPr>
            <p:cNvSpPr/>
            <p:nvPr/>
          </p:nvSpPr>
          <p:spPr>
            <a:xfrm>
              <a:off x="3669429" y="5081529"/>
              <a:ext cx="1480554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-&gt;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r>
                <a:rPr lang="en-US" altLang="zh-CN" sz="2400" b="1" dirty="0"/>
                <a:t>•</a:t>
              </a:r>
              <a:endPara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26F3108-72C0-4533-A0E6-F2318D87432F}"/>
                </a:ext>
              </a:extLst>
            </p:cNvPr>
            <p:cNvSpPr txBox="1"/>
            <p:nvPr/>
          </p:nvSpPr>
          <p:spPr>
            <a:xfrm>
              <a:off x="3669429" y="4594046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4</a:t>
              </a:r>
              <a:endParaRPr lang="zh-CN" altLang="en-US" sz="2800" dirty="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E38474-B234-4124-83DD-50419901B118}"/>
              </a:ext>
            </a:extLst>
          </p:cNvPr>
          <p:cNvGrpSpPr/>
          <p:nvPr/>
        </p:nvGrpSpPr>
        <p:grpSpPr>
          <a:xfrm>
            <a:off x="8636871" y="5337691"/>
            <a:ext cx="1730958" cy="789466"/>
            <a:chOff x="8636871" y="5337691"/>
            <a:chExt cx="1730958" cy="789466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63E384D-541A-466C-AF8A-3919BA9AC848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8636871" y="5390730"/>
              <a:ext cx="1730958" cy="7364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4BF7546-CDCA-4064-AF3C-37FAB0A537BB}"/>
                </a:ext>
              </a:extLst>
            </p:cNvPr>
            <p:cNvSpPr/>
            <p:nvPr/>
          </p:nvSpPr>
          <p:spPr>
            <a:xfrm>
              <a:off x="9073207" y="5337691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endParaRPr lang="zh-CN" altLang="en-US" sz="2800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824CAA0-9F44-4CC4-82F2-59FFA419E3CD}"/>
              </a:ext>
            </a:extLst>
          </p:cNvPr>
          <p:cNvGrpSpPr/>
          <p:nvPr/>
        </p:nvGrpSpPr>
        <p:grpSpPr>
          <a:xfrm>
            <a:off x="9996908" y="5390730"/>
            <a:ext cx="1998714" cy="1198092"/>
            <a:chOff x="9996908" y="5390730"/>
            <a:chExt cx="1998714" cy="119809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3D637E9-4491-4109-A179-6CE9A69C195B}"/>
                </a:ext>
              </a:extLst>
            </p:cNvPr>
            <p:cNvGrpSpPr/>
            <p:nvPr/>
          </p:nvGrpSpPr>
          <p:grpSpPr>
            <a:xfrm>
              <a:off x="9996908" y="5639674"/>
              <a:ext cx="1998714" cy="949148"/>
              <a:chOff x="3669429" y="4594046"/>
              <a:chExt cx="1998714" cy="94914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7FA369F-AD69-4DE0-AC75-6600AEDB98D0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1EF29B6-D912-4DB3-94F3-1FE582866EB4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5298F14-AA6D-4791-AE20-7B25B0850276}"/>
                </a:ext>
              </a:extLst>
            </p:cNvPr>
            <p:cNvGrpSpPr/>
            <p:nvPr/>
          </p:nvGrpSpPr>
          <p:grpSpPr>
            <a:xfrm>
              <a:off x="10367829" y="5390730"/>
              <a:ext cx="871612" cy="736427"/>
              <a:chOff x="10367829" y="5390730"/>
              <a:chExt cx="871612" cy="7364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0CA492CE-0F37-45A2-92BA-6BFAF8487BAF}"/>
                  </a:ext>
                </a:extLst>
              </p:cNvPr>
              <p:cNvCxnSpPr>
                <a:cxnSpLocks/>
                <a:stCxn id="15" idx="2"/>
                <a:endCxn id="21" idx="0"/>
              </p:cNvCxnSpPr>
              <p:nvPr/>
            </p:nvCxnSpPr>
            <p:spPr>
              <a:xfrm>
                <a:off x="10367829" y="5390730"/>
                <a:ext cx="628436" cy="73642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3AC23DC-5D9A-4339-B7F3-E652E138326A}"/>
                  </a:ext>
                </a:extLst>
              </p:cNvPr>
              <p:cNvSpPr/>
              <p:nvPr/>
            </p:nvSpPr>
            <p:spPr>
              <a:xfrm>
                <a:off x="10722953" y="5430021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9721068-A8A3-421F-AE22-6227EA5564B0}"/>
              </a:ext>
            </a:extLst>
          </p:cNvPr>
          <p:cNvGrpSpPr/>
          <p:nvPr/>
        </p:nvGrpSpPr>
        <p:grpSpPr>
          <a:xfrm>
            <a:off x="3375926" y="5442589"/>
            <a:ext cx="2315948" cy="1278888"/>
            <a:chOff x="3375926" y="5442589"/>
            <a:chExt cx="2315948" cy="127888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7CD43C2-4FB2-4EE9-AC31-72B439C00942}"/>
                </a:ext>
              </a:extLst>
            </p:cNvPr>
            <p:cNvGrpSpPr/>
            <p:nvPr/>
          </p:nvGrpSpPr>
          <p:grpSpPr>
            <a:xfrm>
              <a:off x="3375926" y="6198257"/>
              <a:ext cx="2315948" cy="523220"/>
              <a:chOff x="3352195" y="5019974"/>
              <a:chExt cx="2315948" cy="52322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40973C5-F18A-4248-9B45-4F03B363D750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ea typeface="微软雅黑" panose="020B0503020204020204" pitchFamily="34" charset="-122"/>
                  </a:rPr>
                  <a:t>’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S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FABE336-ECF9-44EB-AB51-ECD2EEEE71D7}"/>
                  </a:ext>
                </a:extLst>
              </p:cNvPr>
              <p:cNvSpPr txBox="1"/>
              <p:nvPr/>
            </p:nvSpPr>
            <p:spPr>
              <a:xfrm>
                <a:off x="3352195" y="5019974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D284D21-5993-4DCA-B08E-89E8C7817C95}"/>
                </a:ext>
              </a:extLst>
            </p:cNvPr>
            <p:cNvCxnSpPr>
              <a:cxnSpLocks/>
              <a:stCxn id="8" idx="2"/>
              <a:endCxn id="24" idx="0"/>
            </p:cNvCxnSpPr>
            <p:nvPr/>
          </p:nvCxnSpPr>
          <p:spPr>
            <a:xfrm>
              <a:off x="4692517" y="5442589"/>
              <a:ext cx="0" cy="8172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B5661B-B498-4FB8-A551-873287536B4E}"/>
                </a:ext>
              </a:extLst>
            </p:cNvPr>
            <p:cNvSpPr/>
            <p:nvPr/>
          </p:nvSpPr>
          <p:spPr>
            <a:xfrm>
              <a:off x="4707469" y="5538893"/>
              <a:ext cx="508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endParaRPr lang="zh-CN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内容占位符 3">
                <a:extLst>
                  <a:ext uri="{FF2B5EF4-FFF2-40B4-BE49-F238E27FC236}">
                    <a16:creationId xmlns:a16="http://schemas.microsoft.com/office/drawing/2014/main" id="{BB4E325A-1CF5-48A5-AA1B-D50D0256B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977" y="1118017"/>
                <a:ext cx="10515600" cy="1687275"/>
              </a:xfrm>
            </p:spPr>
            <p:txBody>
              <a:bodyPr/>
              <a:lstStyle/>
              <a:p>
                <a:r>
                  <a:rPr lang="zh-CN" altLang="en-US" dirty="0"/>
                  <a:t>对于句子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αβ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• 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ω</a:t>
                </a:r>
                <a:r>
                  <a:rPr lang="zh-CN" altLang="en-US" dirty="0"/>
                  <a:t>，可以使用产生式</a:t>
                </a:r>
                <a:r>
                  <a:rPr lang="pt-BR" altLang="zh-CN" b="1" dirty="0">
                    <a:solidFill>
                      <a:srgbClr val="0000FF"/>
                    </a:solidFill>
                  </a:rPr>
                  <a:t>A➝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1</a:t>
                </a:r>
                <a:r>
                  <a:rPr lang="el-GR" altLang="zh-CN" b="1" dirty="0">
                    <a:solidFill>
                      <a:srgbClr val="0000FF"/>
                    </a:solidFill>
                  </a:rPr>
                  <a:t>β</a:t>
                </a:r>
                <a:r>
                  <a:rPr lang="el-GR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dirty="0"/>
                  <a:t>归约时当且仅当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altLang="zh-CN" b="1" baseline="-25000" dirty="0">
                          <a:solidFill>
                            <a:srgbClr val="FF0000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l-GR" altLang="zh-CN" b="1" dirty="0">
                          <a:solidFill>
                            <a:srgbClr val="FF0000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l-GR" altLang="zh-CN" b="1" baseline="-25000" dirty="0">
                          <a:solidFill>
                            <a:srgbClr val="FF0000"/>
                          </a:solidFill>
                        </a:rPr>
                        <m:t>2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≠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移进</a:t>
                </a:r>
                <a:r>
                  <a:rPr lang="zh-CN" altLang="en-US" dirty="0"/>
                  <a:t>；如果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𝛽</a:t>
                </a:r>
                <a:r>
                  <a:rPr lang="en-US" altLang="zh-CN" b="1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=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𝜀</a:t>
                </a:r>
                <a:r>
                  <a:rPr lang="zh-CN" altLang="en-US" dirty="0"/>
                  <a:t>，则应该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归约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内容占位符 3">
                <a:extLst>
                  <a:ext uri="{FF2B5EF4-FFF2-40B4-BE49-F238E27FC236}">
                    <a16:creationId xmlns:a16="http://schemas.microsoft.com/office/drawing/2014/main" id="{BB4E325A-1CF5-48A5-AA1B-D50D0256B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977" y="1118017"/>
                <a:ext cx="10515600" cy="1687275"/>
              </a:xfrm>
              <a:blipFill>
                <a:blip r:embed="rId3"/>
                <a:stretch>
                  <a:fillRect l="-1217" t="-7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CB0DA760-CCAF-42CC-8BC6-5099FBC2F7ED}"/>
              </a:ext>
            </a:extLst>
          </p:cNvPr>
          <p:cNvSpPr/>
          <p:nvPr/>
        </p:nvSpPr>
        <p:spPr>
          <a:xfrm>
            <a:off x="653605" y="2609194"/>
            <a:ext cx="19431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算法思想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45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4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7EB211-B889-4E04-8133-0780C4DE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分析表构造</a:t>
            </a:r>
            <a:endParaRPr lang="en-US" altLang="zh-CN" dirty="0"/>
          </a:p>
          <a:p>
            <a:pPr lvl="1"/>
            <a:r>
              <a:rPr lang="zh-CN" altLang="en-US" b="1" dirty="0"/>
              <a:t>构造</a:t>
            </a:r>
            <a:r>
              <a:rPr lang="en-US" altLang="zh-CN" b="1" dirty="0"/>
              <a:t>DFA</a:t>
            </a:r>
          </a:p>
          <a:p>
            <a:pPr lvl="1"/>
            <a:r>
              <a:rPr lang="zh-CN" altLang="en-US" b="1" dirty="0"/>
              <a:t>根据</a:t>
            </a:r>
            <a:r>
              <a:rPr lang="en-US" altLang="zh-CN" b="1" dirty="0"/>
              <a:t>DFA</a:t>
            </a:r>
            <a:r>
              <a:rPr lang="zh-CN" altLang="en-US" b="1" dirty="0"/>
              <a:t>生成</a:t>
            </a:r>
            <a:r>
              <a:rPr lang="en-US" altLang="zh-CN" b="1" dirty="0"/>
              <a:t>LR(0)</a:t>
            </a:r>
            <a:r>
              <a:rPr lang="zh-CN" altLang="en-US" b="1" dirty="0"/>
              <a:t>分析表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marL="449263" lvl="1" indent="0">
              <a:buNone/>
            </a:pPr>
            <a:endParaRPr lang="en-US" altLang="zh-CN" b="1" dirty="0"/>
          </a:p>
          <a:p>
            <a:r>
              <a:rPr lang="en-US" altLang="zh-CN" dirty="0"/>
              <a:t>LR(0)</a:t>
            </a:r>
          </a:p>
          <a:p>
            <a:pPr lvl="1"/>
            <a:r>
              <a:rPr lang="zh-CN" altLang="en-US" dirty="0"/>
              <a:t>从左至右读入程序（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），最右推导（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/>
              <a:t>），零</a:t>
            </a:r>
            <a:r>
              <a:rPr lang="zh-CN" altLang="en-US" dirty="0"/>
              <a:t>个前看符号（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D00587-C92E-4574-9B4F-D46CD70B2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86" y="1207573"/>
            <a:ext cx="6096000" cy="2150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54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—DFA</a:t>
            </a:r>
            <a:r>
              <a:rPr lang="zh-CN" altLang="en-US" dirty="0"/>
              <a:t>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02B175-618D-4785-8FEF-C2B718A1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3" y="1147417"/>
            <a:ext cx="9885714" cy="55523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654275-B195-42E7-9FF8-D4F7443A3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72182"/>
            <a:ext cx="5695605" cy="1310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B5D86E-DBD0-4663-AA5E-B0ECCF0E3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979907"/>
            <a:ext cx="5824273" cy="17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6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—DFA</a:t>
            </a:r>
            <a:r>
              <a:rPr lang="zh-CN" altLang="en-US" dirty="0"/>
              <a:t>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4231" y="6111029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118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26DB4-66B0-494B-87A9-72331045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0" y="845618"/>
            <a:ext cx="6300554" cy="313054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7C37298-6AA3-4BC2-8AF8-3FEB82EF8D8C}"/>
              </a:ext>
            </a:extLst>
          </p:cNvPr>
          <p:cNvGrpSpPr/>
          <p:nvPr/>
        </p:nvGrpSpPr>
        <p:grpSpPr>
          <a:xfrm>
            <a:off x="3209557" y="4233941"/>
            <a:ext cx="2315948" cy="963325"/>
            <a:chOff x="3352195" y="4949201"/>
            <a:chExt cx="2315948" cy="96332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626DCB2-00EF-4C71-8A63-A951A94138B7}"/>
                </a:ext>
              </a:extLst>
            </p:cNvPr>
            <p:cNvSpPr/>
            <p:nvPr/>
          </p:nvSpPr>
          <p:spPr>
            <a:xfrm>
              <a:off x="3669429" y="5081529"/>
              <a:ext cx="1998714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fr-FR" altLang="zh-CN" sz="2400" b="1" dirty="0"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S$</a:t>
              </a:r>
            </a:p>
            <a:p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x T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FF0948-8C61-4F11-97AA-01EA282BEBF3}"/>
                </a:ext>
              </a:extLst>
            </p:cNvPr>
            <p:cNvSpPr txBox="1"/>
            <p:nvPr/>
          </p:nvSpPr>
          <p:spPr>
            <a:xfrm>
              <a:off x="3352195" y="4949201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40EC21-1241-4A2B-986B-95E3BD1E3F42}"/>
              </a:ext>
            </a:extLst>
          </p:cNvPr>
          <p:cNvGrpSpPr/>
          <p:nvPr/>
        </p:nvGrpSpPr>
        <p:grpSpPr>
          <a:xfrm>
            <a:off x="5490478" y="4205293"/>
            <a:ext cx="2877021" cy="949148"/>
            <a:chOff x="5656847" y="4450616"/>
            <a:chExt cx="2877021" cy="94914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506F80E-F61C-493B-A99B-8E75F064AE2F}"/>
                </a:ext>
              </a:extLst>
            </p:cNvPr>
            <p:cNvGrpSpPr/>
            <p:nvPr/>
          </p:nvGrpSpPr>
          <p:grpSpPr>
            <a:xfrm>
              <a:off x="6535154" y="4450616"/>
              <a:ext cx="1998714" cy="949148"/>
              <a:chOff x="3669429" y="4594046"/>
              <a:chExt cx="1998714" cy="949148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62A85AB-E72C-4928-B258-9E49462B3E6F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T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962F149-2AF5-49F5-9AAD-1C8FA1A80DCF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2</a:t>
                </a:r>
                <a:endParaRPr lang="zh-CN" altLang="en-US" sz="2800" dirty="0"/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1890BAC-9F89-4075-B3B2-FAB152CC71F8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656847" y="5168932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569455-36BD-4030-829B-50942FF2D0C0}"/>
                </a:ext>
              </a:extLst>
            </p:cNvPr>
            <p:cNvSpPr/>
            <p:nvPr/>
          </p:nvSpPr>
          <p:spPr>
            <a:xfrm>
              <a:off x="5857773" y="4685014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555394-2F77-4904-8FEA-B86FBCA613B9}"/>
              </a:ext>
            </a:extLst>
          </p:cNvPr>
          <p:cNvGrpSpPr/>
          <p:nvPr/>
        </p:nvGrpSpPr>
        <p:grpSpPr>
          <a:xfrm>
            <a:off x="8337182" y="4181755"/>
            <a:ext cx="3331446" cy="963652"/>
            <a:chOff x="8503551" y="4427078"/>
            <a:chExt cx="3331446" cy="96365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877010F-8B3D-41F9-ABCE-B439CB3F467D}"/>
                </a:ext>
              </a:extLst>
            </p:cNvPr>
            <p:cNvGrpSpPr/>
            <p:nvPr/>
          </p:nvGrpSpPr>
          <p:grpSpPr>
            <a:xfrm>
              <a:off x="9368472" y="4427078"/>
              <a:ext cx="2466525" cy="963652"/>
              <a:chOff x="3660753" y="4583417"/>
              <a:chExt cx="2466525" cy="96365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8CD3F5F-23E7-4CAC-A3E4-76CC80248721}"/>
                  </a:ext>
                </a:extLst>
              </p:cNvPr>
              <p:cNvSpPr/>
              <p:nvPr/>
            </p:nvSpPr>
            <p:spPr>
              <a:xfrm>
                <a:off x="3660753" y="4716072"/>
                <a:ext cx="1998714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/>
                  <a:t>•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y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1D1836B-6320-43EE-8C27-52D05BF6EC1F}"/>
                  </a:ext>
                </a:extLst>
              </p:cNvPr>
              <p:cNvSpPr txBox="1"/>
              <p:nvPr/>
            </p:nvSpPr>
            <p:spPr>
              <a:xfrm>
                <a:off x="5609118" y="4583417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3</a:t>
                </a:r>
                <a:endParaRPr lang="zh-CN" altLang="en-US" sz="2800" dirty="0"/>
              </a:p>
            </p:txBody>
          </p: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2F1EDBA-5A96-47F3-8F3A-CD5B0925A95A}"/>
                </a:ext>
              </a:extLst>
            </p:cNvPr>
            <p:cNvCxnSpPr>
              <a:cxnSpLocks/>
            </p:cNvCxnSpPr>
            <p:nvPr/>
          </p:nvCxnSpPr>
          <p:spPr>
            <a:xfrm>
              <a:off x="8503551" y="5183235"/>
              <a:ext cx="8783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1250711-D134-49D5-B468-13E9941F9447}"/>
                </a:ext>
              </a:extLst>
            </p:cNvPr>
            <p:cNvSpPr/>
            <p:nvPr/>
          </p:nvSpPr>
          <p:spPr>
            <a:xfrm>
              <a:off x="8704477" y="4699317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 </a:t>
              </a:r>
              <a:endParaRPr lang="zh-CN" altLang="en-US" sz="28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60D4F48-600D-42D5-A901-C2064D188858}"/>
              </a:ext>
            </a:extLst>
          </p:cNvPr>
          <p:cNvGrpSpPr/>
          <p:nvPr/>
        </p:nvGrpSpPr>
        <p:grpSpPr>
          <a:xfrm>
            <a:off x="7730225" y="5092368"/>
            <a:ext cx="2304866" cy="1443415"/>
            <a:chOff x="7896594" y="5145407"/>
            <a:chExt cx="2304866" cy="144341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EBB3D3D0-E5A3-4800-A28E-A0BF58F52FC7}"/>
                </a:ext>
              </a:extLst>
            </p:cNvPr>
            <p:cNvGrpSpPr/>
            <p:nvPr/>
          </p:nvGrpSpPr>
          <p:grpSpPr>
            <a:xfrm>
              <a:off x="7896594" y="5639674"/>
              <a:ext cx="1480554" cy="949148"/>
              <a:chOff x="3669429" y="4594046"/>
              <a:chExt cx="1480554" cy="94914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69EDC23-B360-4E23-833E-C2977B06D367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48055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434E30-7394-4EDC-A70B-11B53E126BED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4</a:t>
                </a:r>
                <a:endParaRPr lang="zh-CN" altLang="en-US" sz="2800" dirty="0"/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1B88C68-36E6-45C8-81C1-B9A5867A214E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 flipH="1">
              <a:off x="8636871" y="5145407"/>
              <a:ext cx="1564589" cy="9817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2E91FEA-D3B9-4889-A560-8702ECE02F44}"/>
                </a:ext>
              </a:extLst>
            </p:cNvPr>
            <p:cNvSpPr/>
            <p:nvPr/>
          </p:nvSpPr>
          <p:spPr>
            <a:xfrm>
              <a:off x="9073207" y="5337691"/>
              <a:ext cx="5020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 </a:t>
              </a:r>
              <a:endParaRPr lang="zh-CN" altLang="en-US" sz="2800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F095E0C-C111-468B-BC4D-995442CE8F63}"/>
              </a:ext>
            </a:extLst>
          </p:cNvPr>
          <p:cNvGrpSpPr/>
          <p:nvPr/>
        </p:nvGrpSpPr>
        <p:grpSpPr>
          <a:xfrm>
            <a:off x="9830539" y="5145407"/>
            <a:ext cx="1998714" cy="1443415"/>
            <a:chOff x="9996908" y="5145407"/>
            <a:chExt cx="1998714" cy="144341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38A00CE-C970-4E44-93C2-66982DCB4F26}"/>
                </a:ext>
              </a:extLst>
            </p:cNvPr>
            <p:cNvGrpSpPr/>
            <p:nvPr/>
          </p:nvGrpSpPr>
          <p:grpSpPr>
            <a:xfrm>
              <a:off x="9996908" y="5639674"/>
              <a:ext cx="1998714" cy="949148"/>
              <a:chOff x="3669429" y="4594046"/>
              <a:chExt cx="1998714" cy="949148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F79E603-7CCC-4E40-821E-E163F708CECE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 </a:t>
                </a:r>
                <a:r>
                  <a:rPr lang="en-US" altLang="zh-CN" sz="2400" b="1" dirty="0"/>
                  <a:t>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FAC9A3E-237F-42EB-8FAB-733640769815}"/>
                  </a:ext>
                </a:extLst>
              </p:cNvPr>
              <p:cNvSpPr txBox="1"/>
              <p:nvPr/>
            </p:nvSpPr>
            <p:spPr>
              <a:xfrm>
                <a:off x="3669429" y="4594046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1E961C35-5649-4163-9B0A-E19669224532}"/>
                </a:ext>
              </a:extLst>
            </p:cNvPr>
            <p:cNvCxnSpPr>
              <a:cxnSpLocks/>
              <a:stCxn id="22" idx="2"/>
              <a:endCxn id="34" idx="0"/>
            </p:cNvCxnSpPr>
            <p:nvPr/>
          </p:nvCxnSpPr>
          <p:spPr>
            <a:xfrm>
              <a:off x="10201460" y="5145407"/>
              <a:ext cx="794805" cy="9817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A63ABBD-3BEA-468E-9AA5-A8E8B0BAB6F6}"/>
                </a:ext>
              </a:extLst>
            </p:cNvPr>
            <p:cNvSpPr/>
            <p:nvPr/>
          </p:nvSpPr>
          <p:spPr>
            <a:xfrm>
              <a:off x="10722953" y="5430021"/>
              <a:ext cx="5164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</a:t>
              </a:r>
              <a:endParaRPr lang="zh-CN" altLang="en-US" sz="2800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49E3EF5-29FC-49AE-833C-8F7472913136}"/>
              </a:ext>
            </a:extLst>
          </p:cNvPr>
          <p:cNvGrpSpPr/>
          <p:nvPr/>
        </p:nvGrpSpPr>
        <p:grpSpPr>
          <a:xfrm>
            <a:off x="3209557" y="5197266"/>
            <a:ext cx="2315948" cy="1524211"/>
            <a:chOff x="3375926" y="5197266"/>
            <a:chExt cx="2315948" cy="152421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F29CB25-066E-4770-A0B4-99D47ACF88E3}"/>
                </a:ext>
              </a:extLst>
            </p:cNvPr>
            <p:cNvGrpSpPr/>
            <p:nvPr/>
          </p:nvGrpSpPr>
          <p:grpSpPr>
            <a:xfrm>
              <a:off x="3375926" y="6198257"/>
              <a:ext cx="2315948" cy="523220"/>
              <a:chOff x="3352195" y="5019974"/>
              <a:chExt cx="2315948" cy="52322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B1C7232-77E2-4483-95A8-EEFD86D9B6CB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ea typeface="微软雅黑" panose="020B0503020204020204" pitchFamily="34" charset="-122"/>
                  </a:rPr>
                  <a:t>’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S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ABCD82E-3C22-47BD-A278-C6EB519517F0}"/>
                  </a:ext>
                </a:extLst>
              </p:cNvPr>
              <p:cNvSpPr txBox="1"/>
              <p:nvPr/>
            </p:nvSpPr>
            <p:spPr>
              <a:xfrm>
                <a:off x="3352195" y="5019974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17D092EB-A80A-4F07-8137-F131DBFA167B}"/>
                </a:ext>
              </a:extLst>
            </p:cNvPr>
            <p:cNvCxnSpPr>
              <a:cxnSpLocks/>
              <a:stCxn id="10" idx="2"/>
              <a:endCxn id="40" idx="0"/>
            </p:cNvCxnSpPr>
            <p:nvPr/>
          </p:nvCxnSpPr>
          <p:spPr>
            <a:xfrm>
              <a:off x="4526148" y="5197266"/>
              <a:ext cx="166369" cy="10625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DD8A837-371E-4719-920D-122483E18E49}"/>
                </a:ext>
              </a:extLst>
            </p:cNvPr>
            <p:cNvSpPr/>
            <p:nvPr/>
          </p:nvSpPr>
          <p:spPr>
            <a:xfrm>
              <a:off x="4707469" y="5538893"/>
              <a:ext cx="508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endParaRPr lang="zh-CN" altLang="en-US" sz="2800" dirty="0"/>
            </a:p>
          </p:txBody>
        </p:sp>
      </p:grpSp>
      <p:sp>
        <p:nvSpPr>
          <p:cNvPr id="42" name="内容占位符 3">
            <a:extLst>
              <a:ext uri="{FF2B5EF4-FFF2-40B4-BE49-F238E27FC236}">
                <a16:creationId xmlns:a16="http://schemas.microsoft.com/office/drawing/2014/main" id="{6788B79F-246D-4137-8770-E90D9C801E44}"/>
              </a:ext>
            </a:extLst>
          </p:cNvPr>
          <p:cNvSpPr txBox="1">
            <a:spLocks/>
          </p:cNvSpPr>
          <p:nvPr/>
        </p:nvSpPr>
        <p:spPr>
          <a:xfrm>
            <a:off x="646946" y="5197266"/>
            <a:ext cx="1528077" cy="61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示例：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3CB19983-46A8-4A1D-B214-4595A5B4C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87079"/>
              </p:ext>
            </p:extLst>
          </p:nvPr>
        </p:nvGraphicFramePr>
        <p:xfrm>
          <a:off x="1875661" y="3791215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  <a:r>
              <a:rPr lang="en-US" altLang="zh-CN" dirty="0"/>
              <a:t>—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922C7-57E5-4FA5-BC39-EF7D2187E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1018520" cy="4910329"/>
          </a:xfrm>
        </p:spPr>
        <p:txBody>
          <a:bodyPr/>
          <a:lstStyle/>
          <a:p>
            <a:r>
              <a:rPr lang="zh-CN" altLang="en-US" dirty="0"/>
              <a:t>对每个</a:t>
            </a:r>
            <a:r>
              <a:rPr lang="en-US" altLang="zh-CN" dirty="0"/>
              <a:t>DFA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移进操作</a:t>
            </a:r>
            <a:r>
              <a:rPr lang="en-US" altLang="zh-CN" b="1" dirty="0" err="1">
                <a:solidFill>
                  <a:srgbClr val="FF0000"/>
                </a:solidFill>
              </a:rPr>
              <a:t>s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非终结符边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转移操作</a:t>
            </a:r>
            <a:r>
              <a:rPr lang="en-US" altLang="zh-CN" b="1" dirty="0" err="1">
                <a:solidFill>
                  <a:srgbClr val="FF0000"/>
                </a:solidFill>
              </a:rPr>
              <a:t>g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，记为该状态上对产生式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若为开始产生式，则对结束符动作记为</a:t>
            </a:r>
            <a:r>
              <a:rPr lang="en-US" altLang="zh-CN" dirty="0"/>
              <a:t>accept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F0929-DB97-4169-9EF6-31BAE1A5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57" y="100065"/>
            <a:ext cx="5315823" cy="16866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B2BE1CBA-7E4B-4C4A-A81C-EC78EE8D1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26265"/>
              </p:ext>
            </p:extLst>
          </p:nvPr>
        </p:nvGraphicFramePr>
        <p:xfrm>
          <a:off x="1854198" y="3791215"/>
          <a:ext cx="812800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7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98ABA64-3D57-48E6-A57C-3830939EC422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39227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53FDD-EB67-432F-B0B8-CE0DFBC6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521B9B-C916-4000-B879-F6C59D73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B57175-BE5B-45DA-9892-8898EF30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2" action="ppaction://hlinkfile"/>
              </a:rPr>
              <a:t>另一个例子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D7DA06-EA91-43B2-B5EE-BD68865048CD}"/>
              </a:ext>
            </a:extLst>
          </p:cNvPr>
          <p:cNvSpPr/>
          <p:nvPr/>
        </p:nvSpPr>
        <p:spPr>
          <a:xfrm>
            <a:off x="1023886" y="2097644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&lt;S&gt; ➝ &lt;X&gt; 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&lt;X&gt; ➝ ( &lt;X&gt; )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&lt;X&gt; ➝ ( )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3162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5.2</a:t>
            </a:r>
            <a:r>
              <a:rPr lang="zh-CN" altLang="en-US" b="1" dirty="0"/>
              <a:t>：</a:t>
            </a:r>
            <a:r>
              <a:rPr lang="en-US" altLang="zh-CN" b="1" dirty="0"/>
              <a:t>SLR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7357392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634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5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5005-A629-43F5-948A-A7044C58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</a:t>
            </a:r>
            <a:r>
              <a:rPr lang="en-US" altLang="zh-CN" dirty="0"/>
              <a:t>LR</a:t>
            </a:r>
            <a:r>
              <a:rPr lang="zh-CN" altLang="en-US" dirty="0"/>
              <a:t>分析器架构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B506E-B137-4C55-8261-D2B6FB61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E7E37-3746-4F9B-AE83-CE360366B95B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4CBC1-DFE7-4EAB-BA33-7E8F3C901D85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B04CB3-F261-41B1-B8E4-E097BC91E3C8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753F0-7953-456C-A8E5-F26281A7CA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80800E-16C3-4531-8277-6D9A25A859F5}"/>
              </a:ext>
            </a:extLst>
          </p:cNvPr>
          <p:cNvCxnSpPr>
            <a:endCxn id="9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C4CB21-2B18-4B4B-9F3F-DC4AC725090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C7EA80-F5A3-44CC-B999-00521B5C7A9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402814-5284-4251-9A54-BAA02A7A942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77AC34-6FF1-4336-AAAC-B2BE521B54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C5EFE12-5918-445D-A7A4-9EA4BA9B7E6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08CBFD-CBE8-403C-87DC-F30BCBF90B0C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BFD3C0-529F-4403-AE0B-04F42C553AA6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8EAA50-DE97-4B0C-A276-B7434E5CE347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925074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C6-A604-4802-B84E-252AD34D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分析表构造算法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29174-4973-41E3-9DD2-B59866E7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7EB211-B889-4E04-8133-0780C4DE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</a:p>
          <a:p>
            <a:pPr lvl="1"/>
            <a:r>
              <a:rPr lang="zh-CN" altLang="en-US" dirty="0"/>
              <a:t>从左至右读入程序（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），最右推导（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零个前看符号（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分析表构造算法</a:t>
            </a:r>
            <a:endParaRPr lang="en-US" altLang="zh-CN" dirty="0"/>
          </a:p>
          <a:p>
            <a:pPr lvl="1"/>
            <a:r>
              <a:rPr lang="en-US" altLang="zh-CN" dirty="0"/>
              <a:t>DFA</a:t>
            </a:r>
            <a:r>
              <a:rPr lang="zh-CN" altLang="en-US" dirty="0"/>
              <a:t>构造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436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171281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b="1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13557136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7C0C4-EF94-4EEF-9456-85601AA6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：延迟错误发现时机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489AC8-4F5D-4792-B80A-805DF9E2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BA62F1-3CB1-4E4A-8401-ADB5D1DA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857" y="885518"/>
            <a:ext cx="5315823" cy="16866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5A1A98-BC04-4373-AF85-6141F8C79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69798"/>
              </p:ext>
            </p:extLst>
          </p:nvPr>
        </p:nvGraphicFramePr>
        <p:xfrm>
          <a:off x="3916678" y="2795456"/>
          <a:ext cx="81280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59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178075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ED08576-C3F3-4CC2-AF90-5DD37EF09651}"/>
              </a:ext>
            </a:extLst>
          </p:cNvPr>
          <p:cNvSpPr/>
          <p:nvPr/>
        </p:nvSpPr>
        <p:spPr>
          <a:xfrm>
            <a:off x="3916678" y="1128693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561653-8296-47FA-80ED-EC67AC006E4E}"/>
              </a:ext>
            </a:extLst>
          </p:cNvPr>
          <p:cNvSpPr/>
          <p:nvPr/>
        </p:nvSpPr>
        <p:spPr>
          <a:xfrm>
            <a:off x="147320" y="1199813"/>
            <a:ext cx="3207929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分析输入串：x x y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1642AEC-ABE5-4170-9755-BA96B54743C4}"/>
              </a:ext>
            </a:extLst>
          </p:cNvPr>
          <p:cNvGrpSpPr/>
          <p:nvPr/>
        </p:nvGrpSpPr>
        <p:grpSpPr>
          <a:xfrm>
            <a:off x="134567" y="2029797"/>
            <a:ext cx="1681451" cy="1296675"/>
            <a:chOff x="273340" y="2039957"/>
            <a:chExt cx="1681451" cy="129667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C192692-E500-4E39-9B61-B42664E0B1CB}"/>
                </a:ext>
              </a:extLst>
            </p:cNvPr>
            <p:cNvGrpSpPr/>
            <p:nvPr/>
          </p:nvGrpSpPr>
          <p:grpSpPr>
            <a:xfrm>
              <a:off x="273340" y="2040994"/>
              <a:ext cx="908134" cy="1285899"/>
              <a:chOff x="324340" y="3429000"/>
              <a:chExt cx="1580290" cy="1285899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1EBD7DC2-B2D2-443A-986D-F20AD5467684}"/>
                  </a:ext>
                </a:extLst>
              </p:cNvPr>
              <p:cNvGrpSpPr/>
              <p:nvPr/>
            </p:nvGrpSpPr>
            <p:grpSpPr>
              <a:xfrm>
                <a:off x="609078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46A37D57-EF11-489C-8B78-F6070CB21DCB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2D429A8B-C2B9-451E-B0B7-6B46A96E99C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0CA2F803-DAA2-4113-BAB6-7A4FC8231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4A5F08B-160D-4082-BDFB-C22EB193B613}"/>
                  </a:ext>
                </a:extLst>
              </p:cNvPr>
              <p:cNvSpPr txBox="1"/>
              <p:nvPr/>
            </p:nvSpPr>
            <p:spPr>
              <a:xfrm>
                <a:off x="324340" y="4345567"/>
                <a:ext cx="158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状态栈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80F67C0-EE28-4D7F-B71E-90FA06001D69}"/>
                </a:ext>
              </a:extLst>
            </p:cNvPr>
            <p:cNvGrpSpPr/>
            <p:nvPr/>
          </p:nvGrpSpPr>
          <p:grpSpPr>
            <a:xfrm>
              <a:off x="1053261" y="2039957"/>
              <a:ext cx="901530" cy="1296675"/>
              <a:chOff x="1856676" y="3429000"/>
              <a:chExt cx="1568799" cy="129667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0B30812-E7C6-4259-B47B-C658965E82FD}"/>
                  </a:ext>
                </a:extLst>
              </p:cNvPr>
              <p:cNvGrpSpPr/>
              <p:nvPr/>
            </p:nvGrpSpPr>
            <p:grpSpPr>
              <a:xfrm>
                <a:off x="2133077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28F1694-7D74-4E52-8C56-F578CB752D7F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C955C762-1A75-4769-96B3-CA8EF2E2AD4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2DEB5EDB-1133-4DEC-A4EF-24CC21F346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EEAF28F-BFB3-48BD-B056-EE846B68C008}"/>
                  </a:ext>
                </a:extLst>
              </p:cNvPr>
              <p:cNvSpPr txBox="1"/>
              <p:nvPr/>
            </p:nvSpPr>
            <p:spPr>
              <a:xfrm>
                <a:off x="1856676" y="4356343"/>
                <a:ext cx="156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记号栈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9E8908C-1B10-4DCD-8B18-5E139693AACD}"/>
                </a:ext>
              </a:extLst>
            </p:cNvPr>
            <p:cNvSpPr/>
            <p:nvPr/>
          </p:nvSpPr>
          <p:spPr>
            <a:xfrm>
              <a:off x="435479" y="260935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424B9E1-D39E-47BB-8E0F-C16F09ECC34E}"/>
                </a:ext>
              </a:extLst>
            </p:cNvPr>
            <p:cNvSpPr/>
            <p:nvPr/>
          </p:nvSpPr>
          <p:spPr>
            <a:xfrm>
              <a:off x="1212102" y="2617895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EA3372-8011-46F5-89F4-C52712744D53}"/>
              </a:ext>
            </a:extLst>
          </p:cNvPr>
          <p:cNvGrpSpPr/>
          <p:nvPr/>
        </p:nvGrpSpPr>
        <p:grpSpPr>
          <a:xfrm>
            <a:off x="1745029" y="2029797"/>
            <a:ext cx="1864133" cy="1296675"/>
            <a:chOff x="1745029" y="2029797"/>
            <a:chExt cx="1864133" cy="129667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297DAC3B-FFAA-4B25-8C16-496ACCD3523D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A75B454-6906-4C87-ADA7-C2990F4D0773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42EB11DD-EDAA-43B7-94DB-6081CDC79272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8DAC717E-DF2D-498E-9AB1-509713A3B6AC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AFEC8059-7556-4CB5-B3EA-8760DFC5DA0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63E505ED-1645-46A1-B9E2-3CCACB0CAC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F265B6C0-1436-4B02-8324-3290B580434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A10A156-6013-4FD8-BE8D-EFAA31328C9A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75" name="组合 74">
                  <a:extLst>
                    <a:ext uri="{FF2B5EF4-FFF2-40B4-BE49-F238E27FC236}">
                      <a16:creationId xmlns:a16="http://schemas.microsoft.com/office/drawing/2014/main" id="{3350C272-4F03-4554-AED3-1DCDCE2B3979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77" name="直接连接符 76">
                    <a:extLst>
                      <a:ext uri="{FF2B5EF4-FFF2-40B4-BE49-F238E27FC236}">
                        <a16:creationId xmlns:a16="http://schemas.microsoft.com/office/drawing/2014/main" id="{91827545-9001-48FA-ACB7-9A9A0B7D4876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C01A6315-E536-4BEA-A8AD-285A3CA66D6B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>
                    <a:extLst>
                      <a:ext uri="{FF2B5EF4-FFF2-40B4-BE49-F238E27FC236}">
                        <a16:creationId xmlns:a16="http://schemas.microsoft.com/office/drawing/2014/main" id="{FF7E9E6E-AC1C-42FB-A1EA-4545990232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EEE96609-D799-4300-9261-568E5555ED53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206C93FC-6157-46FA-B3F5-07EF7E10EB50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67DB822-B026-40D7-8A67-E918C23B8984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3C881281-7D0A-4615-9B33-8A5713F2C176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FDE440B-AB7F-4620-9449-8425715BB3F0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</p:grpSp>
        <p:sp>
          <p:nvSpPr>
            <p:cNvPr id="149" name="箭头: 右 148">
              <a:extLst>
                <a:ext uri="{FF2B5EF4-FFF2-40B4-BE49-F238E27FC236}">
                  <a16:creationId xmlns:a16="http://schemas.microsoft.com/office/drawing/2014/main" id="{8CA5407E-B570-4247-BE69-48EB57081CB2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C02C81BB-7884-4417-907B-91B2D34889AE}"/>
              </a:ext>
            </a:extLst>
          </p:cNvPr>
          <p:cNvGrpSpPr/>
          <p:nvPr/>
        </p:nvGrpSpPr>
        <p:grpSpPr>
          <a:xfrm>
            <a:off x="143947" y="3218374"/>
            <a:ext cx="1700104" cy="1869061"/>
            <a:chOff x="143947" y="3218374"/>
            <a:chExt cx="1700104" cy="1869061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B807BA01-89E2-4B3C-ADE5-33CE3CBD99C0}"/>
                </a:ext>
              </a:extLst>
            </p:cNvPr>
            <p:cNvGrpSpPr/>
            <p:nvPr/>
          </p:nvGrpSpPr>
          <p:grpSpPr>
            <a:xfrm>
              <a:off x="143947" y="3690787"/>
              <a:ext cx="1681451" cy="1396648"/>
              <a:chOff x="134567" y="3352134"/>
              <a:chExt cx="1681451" cy="1396648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07800CC0-2CA5-4120-AEE7-E43A83B41431}"/>
                  </a:ext>
                </a:extLst>
              </p:cNvPr>
              <p:cNvGrpSpPr/>
              <p:nvPr/>
            </p:nvGrpSpPr>
            <p:grpSpPr>
              <a:xfrm>
                <a:off x="134567" y="345314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00" name="组合 99">
                  <a:extLst>
                    <a:ext uri="{FF2B5EF4-FFF2-40B4-BE49-F238E27FC236}">
                      <a16:creationId xmlns:a16="http://schemas.microsoft.com/office/drawing/2014/main" id="{BB34A799-4C57-45C4-A0A8-A3FE939834AA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02" name="直接连接符 101">
                    <a:extLst>
                      <a:ext uri="{FF2B5EF4-FFF2-40B4-BE49-F238E27FC236}">
                        <a16:creationId xmlns:a16="http://schemas.microsoft.com/office/drawing/2014/main" id="{8B19D0EF-C253-465C-8454-83102E67E86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102">
                    <a:extLst>
                      <a:ext uri="{FF2B5EF4-FFF2-40B4-BE49-F238E27FC236}">
                        <a16:creationId xmlns:a16="http://schemas.microsoft.com/office/drawing/2014/main" id="{16AC7AD8-874F-485E-9456-B69B1A1B19F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>
                    <a:extLst>
                      <a:ext uri="{FF2B5EF4-FFF2-40B4-BE49-F238E27FC236}">
                        <a16:creationId xmlns:a16="http://schemas.microsoft.com/office/drawing/2014/main" id="{3DC1B2EF-FB6D-4963-8A73-1BE8694106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F61A5588-5DE2-4867-82CB-236FADFE9FD0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6B644B6-7BC2-4D6A-8FDE-7FAB9A6D4203}"/>
                  </a:ext>
                </a:extLst>
              </p:cNvPr>
              <p:cNvGrpSpPr/>
              <p:nvPr/>
            </p:nvGrpSpPr>
            <p:grpSpPr>
              <a:xfrm>
                <a:off x="914488" y="345210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95" name="组合 94">
                  <a:extLst>
                    <a:ext uri="{FF2B5EF4-FFF2-40B4-BE49-F238E27FC236}">
                      <a16:creationId xmlns:a16="http://schemas.microsoft.com/office/drawing/2014/main" id="{F867EBE7-26AC-4D9E-9410-EC8A87A31DDB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97" name="直接连接符 96">
                    <a:extLst>
                      <a:ext uri="{FF2B5EF4-FFF2-40B4-BE49-F238E27FC236}">
                        <a16:creationId xmlns:a16="http://schemas.microsoft.com/office/drawing/2014/main" id="{FF1E7025-F740-4FF2-91D4-ABB5E08D2E2A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>
                    <a:extLst>
                      <a:ext uri="{FF2B5EF4-FFF2-40B4-BE49-F238E27FC236}">
                        <a16:creationId xmlns:a16="http://schemas.microsoft.com/office/drawing/2014/main" id="{DBFF9F01-D3FD-4370-806B-A8BC319F159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>
                    <a:extLst>
                      <a:ext uri="{FF2B5EF4-FFF2-40B4-BE49-F238E27FC236}">
                        <a16:creationId xmlns:a16="http://schemas.microsoft.com/office/drawing/2014/main" id="{1E63AFF5-3EC8-46E2-A081-D3034F777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183A5532-B135-402E-BFF2-D14A618F5F77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AA342DC-47A5-45BB-9E5E-FFCC5655A7CD}"/>
                  </a:ext>
                </a:extLst>
              </p:cNvPr>
              <p:cNvSpPr/>
              <p:nvPr/>
            </p:nvSpPr>
            <p:spPr>
              <a:xfrm>
                <a:off x="296706" y="402150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51BCE6A1-2F58-4D3D-9B49-930E9524B7C5}"/>
                  </a:ext>
                </a:extLst>
              </p:cNvPr>
              <p:cNvSpPr/>
              <p:nvPr/>
            </p:nvSpPr>
            <p:spPr>
              <a:xfrm>
                <a:off x="1073329" y="403004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6934BDFB-7CE7-4E03-A9E2-B057FCA43D1E}"/>
                  </a:ext>
                </a:extLst>
              </p:cNvPr>
              <p:cNvSpPr/>
              <p:nvPr/>
            </p:nvSpPr>
            <p:spPr>
              <a:xfrm>
                <a:off x="296706" y="369889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8F48B34B-F998-444A-86E6-6824C89426B3}"/>
                  </a:ext>
                </a:extLst>
              </p:cNvPr>
              <p:cNvSpPr/>
              <p:nvPr/>
            </p:nvSpPr>
            <p:spPr>
              <a:xfrm>
                <a:off x="1073325" y="369931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0775A829-DD9D-4EC6-AD7E-9C15AEBF72BD}"/>
                  </a:ext>
                </a:extLst>
              </p:cNvPr>
              <p:cNvSpPr/>
              <p:nvPr/>
            </p:nvSpPr>
            <p:spPr>
              <a:xfrm>
                <a:off x="299091" y="336299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8D45835-261A-4113-B15D-3FBF92C19F00}"/>
                  </a:ext>
                </a:extLst>
              </p:cNvPr>
              <p:cNvSpPr/>
              <p:nvPr/>
            </p:nvSpPr>
            <p:spPr>
              <a:xfrm>
                <a:off x="1072431" y="3352134"/>
                <a:ext cx="583855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</p:grpSp>
        <p:sp>
          <p:nvSpPr>
            <p:cNvPr id="151" name="箭头: 右 150">
              <a:extLst>
                <a:ext uri="{FF2B5EF4-FFF2-40B4-BE49-F238E27FC236}">
                  <a16:creationId xmlns:a16="http://schemas.microsoft.com/office/drawing/2014/main" id="{3F633D68-D9BE-41F7-A351-175107F38495}"/>
                </a:ext>
              </a:extLst>
            </p:cNvPr>
            <p:cNvSpPr/>
            <p:nvPr/>
          </p:nvSpPr>
          <p:spPr>
            <a:xfrm rot="7491347">
              <a:off x="1558400" y="3334875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D2BD304-A2A8-49B0-A5AC-A7C39D805544}"/>
              </a:ext>
            </a:extLst>
          </p:cNvPr>
          <p:cNvGrpSpPr/>
          <p:nvPr/>
        </p:nvGrpSpPr>
        <p:grpSpPr>
          <a:xfrm>
            <a:off x="1767140" y="3367291"/>
            <a:ext cx="1883277" cy="1732017"/>
            <a:chOff x="1767140" y="3367291"/>
            <a:chExt cx="1883277" cy="1732017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5C010996-916B-42F9-A9C9-837969A19FE0}"/>
                </a:ext>
              </a:extLst>
            </p:cNvPr>
            <p:cNvGrpSpPr/>
            <p:nvPr/>
          </p:nvGrpSpPr>
          <p:grpSpPr>
            <a:xfrm>
              <a:off x="1968966" y="3367291"/>
              <a:ext cx="1681451" cy="1732017"/>
              <a:chOff x="1995119" y="3274839"/>
              <a:chExt cx="1681451" cy="1732017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1E8C8C78-8499-45A4-94AB-ABE94D1313E8}"/>
                  </a:ext>
                </a:extLst>
              </p:cNvPr>
              <p:cNvGrpSpPr/>
              <p:nvPr/>
            </p:nvGrpSpPr>
            <p:grpSpPr>
              <a:xfrm>
                <a:off x="1995119" y="3711218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22" name="组合 121">
                  <a:extLst>
                    <a:ext uri="{FF2B5EF4-FFF2-40B4-BE49-F238E27FC236}">
                      <a16:creationId xmlns:a16="http://schemas.microsoft.com/office/drawing/2014/main" id="{3EE04292-C84B-46A0-AE69-ACB4F4F7B1B4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24" name="直接连接符 123">
                    <a:extLst>
                      <a:ext uri="{FF2B5EF4-FFF2-40B4-BE49-F238E27FC236}">
                        <a16:creationId xmlns:a16="http://schemas.microsoft.com/office/drawing/2014/main" id="{092CAF36-D9E2-4DED-A804-45D68E190037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直接连接符 124">
                    <a:extLst>
                      <a:ext uri="{FF2B5EF4-FFF2-40B4-BE49-F238E27FC236}">
                        <a16:creationId xmlns:a16="http://schemas.microsoft.com/office/drawing/2014/main" id="{096121AF-28CC-4080-835A-BC788FCA5CC9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连接符 125">
                    <a:extLst>
                      <a:ext uri="{FF2B5EF4-FFF2-40B4-BE49-F238E27FC236}">
                        <a16:creationId xmlns:a16="http://schemas.microsoft.com/office/drawing/2014/main" id="{28DE95CE-4C19-4FC7-85E6-0AEED560C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CA1C7609-2489-4EE8-9287-122776262BD9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63E86B1B-519E-4C50-859A-94FE022CEA8F}"/>
                  </a:ext>
                </a:extLst>
              </p:cNvPr>
              <p:cNvGrpSpPr/>
              <p:nvPr/>
            </p:nvGrpSpPr>
            <p:grpSpPr>
              <a:xfrm>
                <a:off x="2775040" y="3710181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117" name="组合 116">
                  <a:extLst>
                    <a:ext uri="{FF2B5EF4-FFF2-40B4-BE49-F238E27FC236}">
                      <a16:creationId xmlns:a16="http://schemas.microsoft.com/office/drawing/2014/main" id="{B60D57B7-0B16-4308-865D-BB2E08AC8572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5FFD5DEA-716C-4B44-94B2-D789C7AFE32A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14E402F0-4F2B-458B-885B-337ECBBAF2FC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A39045F2-50EB-4BAB-9858-52FAD3738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8D8B0E08-8930-44CD-BA0C-F837A7CF9A90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EA3FA2F5-75B8-46A1-BE24-5910B968C729}"/>
                  </a:ext>
                </a:extLst>
              </p:cNvPr>
              <p:cNvSpPr/>
              <p:nvPr/>
            </p:nvSpPr>
            <p:spPr>
              <a:xfrm>
                <a:off x="2157258" y="4279577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732CB73-D818-46D0-ACA9-2292FB5573B1}"/>
                  </a:ext>
                </a:extLst>
              </p:cNvPr>
              <p:cNvSpPr/>
              <p:nvPr/>
            </p:nvSpPr>
            <p:spPr>
              <a:xfrm>
                <a:off x="2933881" y="428811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A89779E-1C8F-435E-8D9B-9F842D9A6AC4}"/>
                  </a:ext>
                </a:extLst>
              </p:cNvPr>
              <p:cNvSpPr/>
              <p:nvPr/>
            </p:nvSpPr>
            <p:spPr>
              <a:xfrm>
                <a:off x="2157258" y="395696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0DAC151-0E80-4B95-9BAC-8371B4643701}"/>
                  </a:ext>
                </a:extLst>
              </p:cNvPr>
              <p:cNvSpPr/>
              <p:nvPr/>
            </p:nvSpPr>
            <p:spPr>
              <a:xfrm>
                <a:off x="2933877" y="3957390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E1B6E58C-F24A-44B0-84B7-D970481CD1BC}"/>
                  </a:ext>
                </a:extLst>
              </p:cNvPr>
              <p:cNvSpPr/>
              <p:nvPr/>
            </p:nvSpPr>
            <p:spPr>
              <a:xfrm>
                <a:off x="2159643" y="362106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B652EC7F-653D-4277-A96A-BC6F78D0621E}"/>
                  </a:ext>
                </a:extLst>
              </p:cNvPr>
              <p:cNvSpPr/>
              <p:nvPr/>
            </p:nvSpPr>
            <p:spPr>
              <a:xfrm>
                <a:off x="2932983" y="3610208"/>
                <a:ext cx="58385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A0CBB01-B3BE-4D66-87C3-336F742E225A}"/>
                  </a:ext>
                </a:extLst>
              </p:cNvPr>
              <p:cNvSpPr/>
              <p:nvPr/>
            </p:nvSpPr>
            <p:spPr>
              <a:xfrm>
                <a:off x="2157258" y="327483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2500E2C0-FFB6-449E-8CE5-633DEA4190C2}"/>
                  </a:ext>
                </a:extLst>
              </p:cNvPr>
              <p:cNvSpPr/>
              <p:nvPr/>
            </p:nvSpPr>
            <p:spPr>
              <a:xfrm>
                <a:off x="2939564" y="328564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</p:grpSp>
        <p:sp>
          <p:nvSpPr>
            <p:cNvPr id="153" name="箭头: 右 152">
              <a:extLst>
                <a:ext uri="{FF2B5EF4-FFF2-40B4-BE49-F238E27FC236}">
                  <a16:creationId xmlns:a16="http://schemas.microsoft.com/office/drawing/2014/main" id="{17C1B67E-A01F-410A-A20B-8FBC67F3CCE5}"/>
                </a:ext>
              </a:extLst>
            </p:cNvPr>
            <p:cNvSpPr/>
            <p:nvPr/>
          </p:nvSpPr>
          <p:spPr>
            <a:xfrm>
              <a:off x="1767140" y="4042139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7F11132C-5199-476F-8C55-3E4280C53D3D}"/>
              </a:ext>
            </a:extLst>
          </p:cNvPr>
          <p:cNvGrpSpPr/>
          <p:nvPr/>
        </p:nvGrpSpPr>
        <p:grpSpPr>
          <a:xfrm rot="16200000">
            <a:off x="2041187" y="998831"/>
            <a:ext cx="438030" cy="325663"/>
            <a:chOff x="7354123" y="74748"/>
            <a:chExt cx="438030" cy="325663"/>
          </a:xfrm>
        </p:grpSpPr>
        <p:cxnSp>
          <p:nvCxnSpPr>
            <p:cNvPr id="156" name="直接箭头连接符 155">
              <a:extLst>
                <a:ext uri="{FF2B5EF4-FFF2-40B4-BE49-F238E27FC236}">
                  <a16:creationId xmlns:a16="http://schemas.microsoft.com/office/drawing/2014/main" id="{B50AA881-EE21-47DE-A60D-90E0B524621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AABE78F0-AD54-46D4-B0B2-87F1A195EC19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9194C6E-A630-470F-B392-E92D4A7FBB8D}"/>
              </a:ext>
            </a:extLst>
          </p:cNvPr>
          <p:cNvGrpSpPr/>
          <p:nvPr/>
        </p:nvGrpSpPr>
        <p:grpSpPr>
          <a:xfrm rot="16200000">
            <a:off x="2275989" y="995145"/>
            <a:ext cx="438030" cy="325663"/>
            <a:chOff x="7354123" y="74748"/>
            <a:chExt cx="438030" cy="325663"/>
          </a:xfrm>
        </p:grpSpPr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716DED46-F878-4116-9840-F327482946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1564AFFA-92F0-40A5-B18F-55AFC7436B04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2B1E7202-8E6E-44C5-98C2-40B64D296DC2}"/>
              </a:ext>
            </a:extLst>
          </p:cNvPr>
          <p:cNvGrpSpPr/>
          <p:nvPr/>
        </p:nvGrpSpPr>
        <p:grpSpPr>
          <a:xfrm rot="16200000">
            <a:off x="2523139" y="999474"/>
            <a:ext cx="438030" cy="325663"/>
            <a:chOff x="7354123" y="74748"/>
            <a:chExt cx="438030" cy="325663"/>
          </a:xfrm>
        </p:grpSpPr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D062B93E-83B9-43FF-8C96-8A95F9C6D7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3" name="文本框 162">
              <a:extLst>
                <a:ext uri="{FF2B5EF4-FFF2-40B4-BE49-F238E27FC236}">
                  <a16:creationId xmlns:a16="http://schemas.microsoft.com/office/drawing/2014/main" id="{9B348373-2E0E-4DD9-87EE-E0AB077EAA2C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E3D3E98-B42F-4454-BB26-E7A1A3FC8A7B}"/>
              </a:ext>
            </a:extLst>
          </p:cNvPr>
          <p:cNvGrpSpPr/>
          <p:nvPr/>
        </p:nvGrpSpPr>
        <p:grpSpPr>
          <a:xfrm rot="16200000">
            <a:off x="2762372" y="1010098"/>
            <a:ext cx="438030" cy="325663"/>
            <a:chOff x="7354123" y="74748"/>
            <a:chExt cx="438030" cy="325663"/>
          </a:xfrm>
        </p:grpSpPr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148E5B63-16F6-4806-9900-6A910F69A9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B43FF64E-B0E9-4B1B-80D2-1085D8B40AB5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CB3CA35F-3EE4-47C5-908E-8493D86E2995}"/>
              </a:ext>
            </a:extLst>
          </p:cNvPr>
          <p:cNvSpPr/>
          <p:nvPr/>
        </p:nvSpPr>
        <p:spPr>
          <a:xfrm>
            <a:off x="5613955" y="5099308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626FA8BE-0D4A-4111-8E23-EA5C2F04367F}"/>
              </a:ext>
            </a:extLst>
          </p:cNvPr>
          <p:cNvCxnSpPr/>
          <p:nvPr/>
        </p:nvCxnSpPr>
        <p:spPr>
          <a:xfrm>
            <a:off x="5313680" y="5313680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直接连接符 169">
            <a:extLst>
              <a:ext uri="{FF2B5EF4-FFF2-40B4-BE49-F238E27FC236}">
                <a16:creationId xmlns:a16="http://schemas.microsoft.com/office/drawing/2014/main" id="{452D003F-6655-432D-B474-B08A09849BE6}"/>
              </a:ext>
            </a:extLst>
          </p:cNvPr>
          <p:cNvCxnSpPr/>
          <p:nvPr/>
        </p:nvCxnSpPr>
        <p:spPr>
          <a:xfrm>
            <a:off x="5313680" y="5760720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BDE4D035-917E-482D-8C78-0B350B805600}"/>
              </a:ext>
            </a:extLst>
          </p:cNvPr>
          <p:cNvSpPr/>
          <p:nvPr/>
        </p:nvSpPr>
        <p:spPr>
          <a:xfrm>
            <a:off x="10950217" y="4659703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251200B7-4434-4A65-B44B-65074192A8D7}"/>
              </a:ext>
            </a:extLst>
          </p:cNvPr>
          <p:cNvSpPr/>
          <p:nvPr/>
        </p:nvSpPr>
        <p:spPr>
          <a:xfrm>
            <a:off x="5613954" y="5576110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F624C11B-0F58-4A07-B850-1C79AD9E30AA}"/>
              </a:ext>
            </a:extLst>
          </p:cNvPr>
          <p:cNvSpPr/>
          <p:nvPr/>
        </p:nvSpPr>
        <p:spPr>
          <a:xfrm>
            <a:off x="9617695" y="3741501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A0F32EA-C1A7-436B-95C4-AAC99EE148A8}"/>
              </a:ext>
            </a:extLst>
          </p:cNvPr>
          <p:cNvSpPr/>
          <p:nvPr/>
        </p:nvSpPr>
        <p:spPr>
          <a:xfrm>
            <a:off x="5613954" y="6019848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B2FD46FB-30BF-4454-B29F-2A29FF70DCD5}"/>
              </a:ext>
            </a:extLst>
          </p:cNvPr>
          <p:cNvGrpSpPr/>
          <p:nvPr/>
        </p:nvGrpSpPr>
        <p:grpSpPr>
          <a:xfrm>
            <a:off x="143947" y="4865061"/>
            <a:ext cx="1827973" cy="1992939"/>
            <a:chOff x="143947" y="4865061"/>
            <a:chExt cx="1827973" cy="1992939"/>
          </a:xfrm>
        </p:grpSpPr>
        <p:sp>
          <p:nvSpPr>
            <p:cNvPr id="177" name="箭头: 右 176">
              <a:extLst>
                <a:ext uri="{FF2B5EF4-FFF2-40B4-BE49-F238E27FC236}">
                  <a16:creationId xmlns:a16="http://schemas.microsoft.com/office/drawing/2014/main" id="{5E1475C1-2DA5-4868-AF68-0C84A3A0CE1C}"/>
                </a:ext>
              </a:extLst>
            </p:cNvPr>
            <p:cNvSpPr/>
            <p:nvPr/>
          </p:nvSpPr>
          <p:spPr>
            <a:xfrm rot="7491347">
              <a:off x="1686269" y="4981562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9A09B651-6D70-4861-A539-7E6229D7E4D7}"/>
                </a:ext>
              </a:extLst>
            </p:cNvPr>
            <p:cNvGrpSpPr/>
            <p:nvPr/>
          </p:nvGrpSpPr>
          <p:grpSpPr>
            <a:xfrm>
              <a:off x="143947" y="5157866"/>
              <a:ext cx="1681451" cy="1700134"/>
              <a:chOff x="143947" y="5157866"/>
              <a:chExt cx="1681451" cy="1700134"/>
            </a:xfrm>
          </p:grpSpPr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E86E7BBB-A47E-44F1-B3B4-456E6018EE62}"/>
                  </a:ext>
                </a:extLst>
              </p:cNvPr>
              <p:cNvGrpSpPr/>
              <p:nvPr/>
            </p:nvGrpSpPr>
            <p:grpSpPr>
              <a:xfrm>
                <a:off x="143947" y="5562362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191" name="组合 190">
                  <a:extLst>
                    <a:ext uri="{FF2B5EF4-FFF2-40B4-BE49-F238E27FC236}">
                      <a16:creationId xmlns:a16="http://schemas.microsoft.com/office/drawing/2014/main" id="{490E5F4A-1180-433B-AF8A-B3BAAF6988B1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93" name="直接连接符 192">
                    <a:extLst>
                      <a:ext uri="{FF2B5EF4-FFF2-40B4-BE49-F238E27FC236}">
                        <a16:creationId xmlns:a16="http://schemas.microsoft.com/office/drawing/2014/main" id="{0AAE825D-94EC-43F8-8AAC-E58098C8AAB0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>
                    <a:extLst>
                      <a:ext uri="{FF2B5EF4-FFF2-40B4-BE49-F238E27FC236}">
                        <a16:creationId xmlns:a16="http://schemas.microsoft.com/office/drawing/2014/main" id="{322D530C-57CF-49C4-8AC9-2C845AAEBFB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直接连接符 194">
                    <a:extLst>
                      <a:ext uri="{FF2B5EF4-FFF2-40B4-BE49-F238E27FC236}">
                        <a16:creationId xmlns:a16="http://schemas.microsoft.com/office/drawing/2014/main" id="{D4D8F647-BEF7-4C8E-B68A-D40926CB01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43107938-4008-41C7-93BB-7B7799D91DE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D847F48A-A1EB-498B-A29C-D9ED9F7F0465}"/>
                  </a:ext>
                </a:extLst>
              </p:cNvPr>
              <p:cNvGrpSpPr/>
              <p:nvPr/>
            </p:nvGrpSpPr>
            <p:grpSpPr>
              <a:xfrm>
                <a:off x="923868" y="5561325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186" name="组合 185">
                  <a:extLst>
                    <a:ext uri="{FF2B5EF4-FFF2-40B4-BE49-F238E27FC236}">
                      <a16:creationId xmlns:a16="http://schemas.microsoft.com/office/drawing/2014/main" id="{F4A30A72-B987-4D39-919F-DA7EE415595C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88" name="直接连接符 187">
                    <a:extLst>
                      <a:ext uri="{FF2B5EF4-FFF2-40B4-BE49-F238E27FC236}">
                        <a16:creationId xmlns:a16="http://schemas.microsoft.com/office/drawing/2014/main" id="{060D5320-08B0-4E26-948A-95D66AC1E5F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>
                    <a:extLst>
                      <a:ext uri="{FF2B5EF4-FFF2-40B4-BE49-F238E27FC236}">
                        <a16:creationId xmlns:a16="http://schemas.microsoft.com/office/drawing/2014/main" id="{10AE4BC6-3C16-4326-AEF5-94E5FE314FDE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连接符 189">
                    <a:extLst>
                      <a:ext uri="{FF2B5EF4-FFF2-40B4-BE49-F238E27FC236}">
                        <a16:creationId xmlns:a16="http://schemas.microsoft.com/office/drawing/2014/main" id="{D50D9E20-6FBA-4FF3-91CA-2DF7A6AC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B062C054-BD4B-4085-87C9-8A1F255680CB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9C7765BB-CB75-49B3-98A5-E2017E7AEE66}"/>
                  </a:ext>
                </a:extLst>
              </p:cNvPr>
              <p:cNvSpPr/>
              <p:nvPr/>
            </p:nvSpPr>
            <p:spPr>
              <a:xfrm>
                <a:off x="306086" y="613072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561A4331-EC07-443E-86A9-63626623172F}"/>
                  </a:ext>
                </a:extLst>
              </p:cNvPr>
              <p:cNvSpPr/>
              <p:nvPr/>
            </p:nvSpPr>
            <p:spPr>
              <a:xfrm>
                <a:off x="1082709" y="613926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EE3ADD5-DBA9-4299-8F40-3E51EEA23DE5}"/>
                  </a:ext>
                </a:extLst>
              </p:cNvPr>
              <p:cNvSpPr/>
              <p:nvPr/>
            </p:nvSpPr>
            <p:spPr>
              <a:xfrm>
                <a:off x="306086" y="580810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CC6DEF4-EFA2-41BE-92C4-D4686E0A566D}"/>
                  </a:ext>
                </a:extLst>
              </p:cNvPr>
              <p:cNvSpPr/>
              <p:nvPr/>
            </p:nvSpPr>
            <p:spPr>
              <a:xfrm>
                <a:off x="1082705" y="5808534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463096F-089F-481E-A3B4-80E15B1A063A}"/>
                  </a:ext>
                </a:extLst>
              </p:cNvPr>
              <p:cNvSpPr/>
              <p:nvPr/>
            </p:nvSpPr>
            <p:spPr>
              <a:xfrm>
                <a:off x="308471" y="547221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755DF310-F725-41A0-861E-239A88A2CC53}"/>
                  </a:ext>
                </a:extLst>
              </p:cNvPr>
              <p:cNvSpPr/>
              <p:nvPr/>
            </p:nvSpPr>
            <p:spPr>
              <a:xfrm>
                <a:off x="1080321" y="5471512"/>
                <a:ext cx="58534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EC099D33-39AA-4071-A81F-FF30CAD6E174}"/>
                  </a:ext>
                </a:extLst>
              </p:cNvPr>
              <p:cNvSpPr/>
              <p:nvPr/>
            </p:nvSpPr>
            <p:spPr>
              <a:xfrm>
                <a:off x="306174" y="515786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197" name="矩形 196">
                <a:extLst>
                  <a:ext uri="{FF2B5EF4-FFF2-40B4-BE49-F238E27FC236}">
                    <a16:creationId xmlns:a16="http://schemas.microsoft.com/office/drawing/2014/main" id="{4F31AB57-1D66-42BC-AE3A-456AF4F8E566}"/>
                  </a:ext>
                </a:extLst>
              </p:cNvPr>
              <p:cNvSpPr/>
              <p:nvPr/>
            </p:nvSpPr>
            <p:spPr>
              <a:xfrm>
                <a:off x="1080321" y="5158263"/>
                <a:ext cx="58693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</a:p>
            </p:txBody>
          </p:sp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D1A5E078-E3E0-4978-8A7F-99D327B81023}"/>
              </a:ext>
            </a:extLst>
          </p:cNvPr>
          <p:cNvGrpSpPr/>
          <p:nvPr/>
        </p:nvGrpSpPr>
        <p:grpSpPr>
          <a:xfrm>
            <a:off x="1767140" y="5551586"/>
            <a:ext cx="1864133" cy="1296675"/>
            <a:chOff x="1745029" y="2029797"/>
            <a:chExt cx="1864133" cy="1296675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5C77B06B-5E72-4C46-B1FC-AF3CD8F887D8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226" name="组合 225">
                <a:extLst>
                  <a:ext uri="{FF2B5EF4-FFF2-40B4-BE49-F238E27FC236}">
                    <a16:creationId xmlns:a16="http://schemas.microsoft.com/office/drawing/2014/main" id="{C69A96A7-0FEB-42BB-A342-FDB3A55E2FCE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237" name="组合 236">
                  <a:extLst>
                    <a:ext uri="{FF2B5EF4-FFF2-40B4-BE49-F238E27FC236}">
                      <a16:creationId xmlns:a16="http://schemas.microsoft.com/office/drawing/2014/main" id="{AEF5AFCF-8711-4DE0-904A-3C5111C502E0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239" name="直接连接符 238">
                    <a:extLst>
                      <a:ext uri="{FF2B5EF4-FFF2-40B4-BE49-F238E27FC236}">
                        <a16:creationId xmlns:a16="http://schemas.microsoft.com/office/drawing/2014/main" id="{7167DA4F-9414-4380-99EE-5F815CAF8945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直接连接符 239">
                    <a:extLst>
                      <a:ext uri="{FF2B5EF4-FFF2-40B4-BE49-F238E27FC236}">
                        <a16:creationId xmlns:a16="http://schemas.microsoft.com/office/drawing/2014/main" id="{086C749C-EE8C-4D21-9B0D-D31D74AD53D6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直接连接符 240">
                    <a:extLst>
                      <a:ext uri="{FF2B5EF4-FFF2-40B4-BE49-F238E27FC236}">
                        <a16:creationId xmlns:a16="http://schemas.microsoft.com/office/drawing/2014/main" id="{8C8D61D7-C744-406C-97A3-AE93C266D5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2BAD2DDB-843E-48ED-B923-D99C63EE6693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4BC21FAA-17E4-43F8-9010-9F6250C3D81A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232" name="组合 231">
                  <a:extLst>
                    <a:ext uri="{FF2B5EF4-FFF2-40B4-BE49-F238E27FC236}">
                      <a16:creationId xmlns:a16="http://schemas.microsoft.com/office/drawing/2014/main" id="{3989D00D-9C80-476E-91EE-2E23D549D895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234" name="直接连接符 233">
                    <a:extLst>
                      <a:ext uri="{FF2B5EF4-FFF2-40B4-BE49-F238E27FC236}">
                        <a16:creationId xmlns:a16="http://schemas.microsoft.com/office/drawing/2014/main" id="{5CC33D3D-6376-4DE5-88DD-5CC031D3AFF0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直接连接符 234">
                    <a:extLst>
                      <a:ext uri="{FF2B5EF4-FFF2-40B4-BE49-F238E27FC236}">
                        <a16:creationId xmlns:a16="http://schemas.microsoft.com/office/drawing/2014/main" id="{9DA20EB1-CD24-45B9-BA87-648FA29C1E79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直接连接符 235">
                    <a:extLst>
                      <a:ext uri="{FF2B5EF4-FFF2-40B4-BE49-F238E27FC236}">
                        <a16:creationId xmlns:a16="http://schemas.microsoft.com/office/drawing/2014/main" id="{7D989C3E-EC33-4070-B0FC-ADDA2E35C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05D841F0-391C-453E-B375-672CB53CD991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CA8A688C-FF30-4879-9924-C112CE82C65F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2518C652-B1EE-4B00-8CDF-542F6B6DF7FF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BAD9B635-C0CB-42D2-8DD2-3934A7C30D44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EBD4A575-CA9E-446D-8B01-4F9DD2C412DB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</a:p>
            </p:txBody>
          </p:sp>
        </p:grpSp>
        <p:sp>
          <p:nvSpPr>
            <p:cNvPr id="225" name="箭头: 右 224">
              <a:extLst>
                <a:ext uri="{FF2B5EF4-FFF2-40B4-BE49-F238E27FC236}">
                  <a16:creationId xmlns:a16="http://schemas.microsoft.com/office/drawing/2014/main" id="{04740F3B-4B9E-4A7B-B737-D09D94F140E2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25327BFC-9A97-42AD-A504-F7AAAC143435}"/>
              </a:ext>
            </a:extLst>
          </p:cNvPr>
          <p:cNvGrpSpPr/>
          <p:nvPr/>
        </p:nvGrpSpPr>
        <p:grpSpPr>
          <a:xfrm>
            <a:off x="1950376" y="3261918"/>
            <a:ext cx="3385324" cy="1825517"/>
            <a:chOff x="1950376" y="3261918"/>
            <a:chExt cx="3385324" cy="1825517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95D92C60-B4D2-4414-8B57-1C051D6F59D6}"/>
                </a:ext>
              </a:extLst>
            </p:cNvPr>
            <p:cNvSpPr/>
            <p:nvPr/>
          </p:nvSpPr>
          <p:spPr>
            <a:xfrm>
              <a:off x="1950376" y="3261918"/>
              <a:ext cx="1838433" cy="18255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B5C858F5-F946-4C87-AF50-A24DBBE62FCF}"/>
                </a:ext>
              </a:extLst>
            </p:cNvPr>
            <p:cNvSpPr txBox="1"/>
            <p:nvPr/>
          </p:nvSpPr>
          <p:spPr>
            <a:xfrm>
              <a:off x="3558231" y="3869997"/>
              <a:ext cx="177746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可以在这一步就报错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4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7" grpId="0" animBg="1"/>
      <p:bldP spid="167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129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b="1" dirty="0"/>
              <a:t>LR(0)</a:t>
            </a:r>
            <a:r>
              <a:rPr lang="zh-CN" altLang="en-US" b="1" dirty="0"/>
              <a:t>分析表中可能包含冲突</a:t>
            </a:r>
          </a:p>
        </p:txBody>
      </p:sp>
    </p:spTree>
    <p:extLst>
      <p:ext uri="{BB962C8B-B14F-4D97-AF65-F5344CB8AC3E}">
        <p14:creationId xmlns:p14="http://schemas.microsoft.com/office/powerpoint/2010/main" val="350846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97DDA-005E-8247-B679-679C5B7B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用正则表达式？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F4FC61-82E0-8645-83FC-866EB7DB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7B2C71A-039D-C54A-86D9-4DE6921E4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正则表达式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不适用</a:t>
                </a:r>
                <a:r>
                  <a:rPr kumimoji="1" lang="zh-CN" altLang="en-US" dirty="0"/>
                  <a:t>于描述程序语法规则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例如：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算式：整数和运算符</a:t>
                </a:r>
                <a:r>
                  <a:rPr kumimoji="1" lang="en-US" altLang="zh-CN" dirty="0"/>
                  <a:t>+</a:t>
                </a:r>
                <a:r>
                  <a:rPr kumimoji="1" lang="zh-CN" altLang="en-US" dirty="0"/>
                  <a:t>、</a:t>
                </a:r>
                <a:r>
                  <a:rPr kumimoji="1" lang="en-US" altLang="zh-CN" dirty="0"/>
                  <a:t>-</a:t>
                </a:r>
                <a:r>
                  <a:rPr kumimoji="1" lang="zh-CN" altLang="en-US" dirty="0"/>
                  <a:t>构成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((+|-) 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)</a:t>
                </a:r>
                <a:r>
                  <a:rPr kumimoji="1" lang="en-US" altLang="zh-CN" baseline="30000" dirty="0"/>
                  <a:t>+</a:t>
                </a:r>
              </a:p>
              <a:p>
                <a:r>
                  <a:rPr kumimoji="1" lang="zh-CN" altLang="en-US" b="1" dirty="0">
                    <a:solidFill>
                      <a:srgbClr val="FF0000"/>
                    </a:solidFill>
                  </a:rPr>
                  <a:t>可能带括号</a:t>
                </a:r>
                <a:r>
                  <a:rPr kumimoji="1" lang="zh-CN" altLang="en-US" dirty="0"/>
                  <a:t>的算式？</a:t>
                </a:r>
                <a:endParaRPr kumimoji="1" lang="en-US" altLang="zh-CN" dirty="0"/>
              </a:p>
              <a:p>
                <a:pPr lvl="1"/>
                <a:r>
                  <a:rPr kumimoji="1" lang="en-US" altLang="zh-CN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CN" b="1" u="sng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</a:rPr>
                  <a:t>))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dirty="0"/>
                  <a:t>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((+|-) [0-9]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dirty="0"/>
                  <a:t>)</a:t>
                </a:r>
                <a:r>
                  <a:rPr kumimoji="1" lang="en-US" altLang="zh-CN" baseline="30000" dirty="0"/>
                  <a:t>+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 ((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</a:rPr>
                  <a:t>|</a:t>
                </a:r>
                <a:r>
                  <a:rPr kumimoji="1" lang="en-US" altLang="zh-CN" b="1" u="sng" dirty="0">
                    <a:solidFill>
                      <a:srgbClr val="FF0000"/>
                    </a:solidFill>
                  </a:rPr>
                  <a:t>)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)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:endParaRPr kumimoji="1" lang="en-US" altLang="zh-CN" dirty="0"/>
              </a:p>
              <a:p>
                <a:pPr lvl="2"/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7B2C71A-039D-C54A-86D9-4DE6921E4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A44738F-40D6-1F4F-BF5D-D549A1BEE9BD}"/>
              </a:ext>
            </a:extLst>
          </p:cNvPr>
          <p:cNvSpPr txBox="1"/>
          <p:nvPr/>
        </p:nvSpPr>
        <p:spPr>
          <a:xfrm>
            <a:off x="6425782" y="3822496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9+9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791887-D0D7-6C4C-BDC7-597461ED6AD6}"/>
              </a:ext>
            </a:extLst>
          </p:cNvPr>
          <p:cNvSpPr txBox="1"/>
          <p:nvPr/>
        </p:nvSpPr>
        <p:spPr>
          <a:xfrm>
            <a:off x="8685550" y="3822495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(9+9)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37169B-2882-264D-A828-138B22968BF5}"/>
              </a:ext>
            </a:extLst>
          </p:cNvPr>
          <p:cNvSpPr txBox="1"/>
          <p:nvPr/>
        </p:nvSpPr>
        <p:spPr>
          <a:xfrm>
            <a:off x="6425782" y="4931894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(9+9 </a:t>
            </a:r>
            <a:r>
              <a:rPr kumimoji="1" lang="en-US" altLang="zh-CN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5101E2-259C-7843-B778-8BA0D10C26BA}"/>
              </a:ext>
            </a:extLst>
          </p:cNvPr>
          <p:cNvSpPr txBox="1"/>
          <p:nvPr/>
        </p:nvSpPr>
        <p:spPr>
          <a:xfrm>
            <a:off x="8685550" y="4931893"/>
            <a:ext cx="15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9+9) </a:t>
            </a:r>
            <a:r>
              <a:rPr kumimoji="1" lang="en-US" altLang="zh-CN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AC1F2E-7FF3-3242-B083-F714079E1EE7}"/>
              </a:ext>
            </a:extLst>
          </p:cNvPr>
          <p:cNvSpPr txBox="1"/>
          <p:nvPr/>
        </p:nvSpPr>
        <p:spPr>
          <a:xfrm>
            <a:off x="1018957" y="5939581"/>
            <a:ext cx="5124888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记不住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前面出没出现过左括号！</a:t>
            </a:r>
          </a:p>
        </p:txBody>
      </p:sp>
    </p:spTree>
    <p:extLst>
      <p:ext uri="{BB962C8B-B14F-4D97-AF65-F5344CB8AC3E}">
        <p14:creationId xmlns:p14="http://schemas.microsoft.com/office/powerpoint/2010/main" val="3320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7C0C4-EF94-4EEF-9456-85601AA6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：移进</a:t>
            </a:r>
            <a:r>
              <a:rPr lang="en-US" altLang="zh-CN" dirty="0"/>
              <a:t>-</a:t>
            </a:r>
            <a:r>
              <a:rPr lang="zh-CN" altLang="en-US" dirty="0"/>
              <a:t>规约冲突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489AC8-4F5D-4792-B80A-805DF9E2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130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D08576-C3F3-4CC2-AF90-5DD37EF09651}"/>
              </a:ext>
            </a:extLst>
          </p:cNvPr>
          <p:cNvSpPr/>
          <p:nvPr/>
        </p:nvSpPr>
        <p:spPr>
          <a:xfrm>
            <a:off x="382681" y="1429242"/>
            <a:ext cx="1998714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E$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 -&gt; T+E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 -&gt; T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44D9AC7-0064-489F-A480-75EC26056932}"/>
              </a:ext>
            </a:extLst>
          </p:cNvPr>
          <p:cNvGrpSpPr/>
          <p:nvPr/>
        </p:nvGrpSpPr>
        <p:grpSpPr>
          <a:xfrm>
            <a:off x="3616749" y="158202"/>
            <a:ext cx="8619696" cy="3520947"/>
            <a:chOff x="2983220" y="516457"/>
            <a:chExt cx="8619696" cy="3520947"/>
          </a:xfrm>
        </p:grpSpPr>
        <p:sp>
          <p:nvSpPr>
            <p:cNvPr id="168" name="灯片编号占位符 2">
              <a:extLst>
                <a:ext uri="{FF2B5EF4-FFF2-40B4-BE49-F238E27FC236}">
                  <a16:creationId xmlns:a16="http://schemas.microsoft.com/office/drawing/2014/main" id="{8F3147B3-FFDA-490D-AD7D-9F199D0B0F9F}"/>
                </a:ext>
              </a:extLst>
            </p:cNvPr>
            <p:cNvSpPr txBox="1">
              <a:spLocks/>
            </p:cNvSpPr>
            <p:nvPr/>
          </p:nvSpPr>
          <p:spPr>
            <a:xfrm>
              <a:off x="8217894" y="3053819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210D295-9B15-4757-888B-4FDF115DEA16}" type="slidenum">
                <a:rPr lang="zh-CN" altLang="en-US" smtClean="0"/>
                <a:pPr/>
                <a:t>130</a:t>
              </a:fld>
              <a:endParaRPr lang="zh-CN" altLang="en-US"/>
            </a:p>
          </p:txBody>
        </p: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E0EB2694-3CDB-490D-8862-DBD7205008D8}"/>
                </a:ext>
              </a:extLst>
            </p:cNvPr>
            <p:cNvGrpSpPr/>
            <p:nvPr/>
          </p:nvGrpSpPr>
          <p:grpSpPr>
            <a:xfrm>
              <a:off x="2983220" y="1176731"/>
              <a:ext cx="2315948" cy="1701988"/>
              <a:chOff x="3352195" y="4949201"/>
              <a:chExt cx="2315948" cy="1701988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1318A953-4698-4DC7-8093-C9AE0FD26B92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$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+ E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6B2651C0-614E-46EE-AD7C-119FFA0C5546}"/>
                  </a:ext>
                </a:extLst>
              </p:cNvPr>
              <p:cNvSpPr txBox="1"/>
              <p:nvPr/>
            </p:nvSpPr>
            <p:spPr>
              <a:xfrm>
                <a:off x="3352195" y="4949201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EA4A5D04-7DDF-41E2-B5E9-0A7D03EEF097}"/>
                </a:ext>
              </a:extLst>
            </p:cNvPr>
            <p:cNvGrpSpPr/>
            <p:nvPr/>
          </p:nvGrpSpPr>
          <p:grpSpPr>
            <a:xfrm>
              <a:off x="5299168" y="1382481"/>
              <a:ext cx="2778628" cy="1307644"/>
              <a:chOff x="5691874" y="4685014"/>
              <a:chExt cx="2778628" cy="1307644"/>
            </a:xfrm>
          </p:grpSpPr>
          <p:grpSp>
            <p:nvGrpSpPr>
              <p:cNvPr id="202" name="组合 201">
                <a:extLst>
                  <a:ext uri="{FF2B5EF4-FFF2-40B4-BE49-F238E27FC236}">
                    <a16:creationId xmlns:a16="http://schemas.microsoft.com/office/drawing/2014/main" id="{BBD613EE-6D7C-47C1-A06D-355CEF6AF199}"/>
                  </a:ext>
                </a:extLst>
              </p:cNvPr>
              <p:cNvGrpSpPr/>
              <p:nvPr/>
            </p:nvGrpSpPr>
            <p:grpSpPr>
              <a:xfrm>
                <a:off x="6437466" y="4719439"/>
                <a:ext cx="2033036" cy="1273219"/>
                <a:chOff x="3571741" y="4862869"/>
                <a:chExt cx="2033036" cy="1273219"/>
              </a:xfrm>
            </p:grpSpPr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CDB92F9F-2216-486A-94A5-A576B9303A66}"/>
                    </a:ext>
                  </a:extLst>
                </p:cNvPr>
                <p:cNvSpPr/>
                <p:nvPr/>
              </p:nvSpPr>
              <p:spPr>
                <a:xfrm>
                  <a:off x="3606063" y="4862869"/>
                  <a:ext cx="1998714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文本框 205">
                  <a:extLst>
                    <a:ext uri="{FF2B5EF4-FFF2-40B4-BE49-F238E27FC236}">
                      <a16:creationId xmlns:a16="http://schemas.microsoft.com/office/drawing/2014/main" id="{67B80985-7089-4A0F-A152-36B50EF6F956}"/>
                    </a:ext>
                  </a:extLst>
                </p:cNvPr>
                <p:cNvSpPr txBox="1"/>
                <p:nvPr/>
              </p:nvSpPr>
              <p:spPr>
                <a:xfrm>
                  <a:off x="3571741" y="561286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3</a:t>
                  </a:r>
                  <a:endParaRPr lang="zh-CN" altLang="en-US" sz="2800" dirty="0"/>
                </a:p>
              </p:txBody>
            </p:sp>
          </p:grpSp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0D1EFD46-6C0F-42C7-8C1C-1ABB37B75468}"/>
                  </a:ext>
                </a:extLst>
              </p:cNvPr>
              <p:cNvCxnSpPr>
                <a:cxnSpLocks/>
                <a:endCxn id="205" idx="1"/>
              </p:cNvCxnSpPr>
              <p:nvPr/>
            </p:nvCxnSpPr>
            <p:spPr>
              <a:xfrm>
                <a:off x="5691874" y="5134938"/>
                <a:ext cx="77991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矩形 203">
                <a:extLst>
                  <a:ext uri="{FF2B5EF4-FFF2-40B4-BE49-F238E27FC236}">
                    <a16:creationId xmlns:a16="http://schemas.microsoft.com/office/drawing/2014/main" id="{C363D22C-A015-432C-8D45-0BDEA43C7FB1}"/>
                  </a:ext>
                </a:extLst>
              </p:cNvPr>
              <p:cNvSpPr/>
              <p:nvPr/>
            </p:nvSpPr>
            <p:spPr>
              <a:xfrm>
                <a:off x="5857773" y="4685014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CEEB2BB8-DFB2-44C1-B8CF-A746574F83A5}"/>
                </a:ext>
              </a:extLst>
            </p:cNvPr>
            <p:cNvGrpSpPr/>
            <p:nvPr/>
          </p:nvGrpSpPr>
          <p:grpSpPr>
            <a:xfrm>
              <a:off x="8120103" y="516457"/>
              <a:ext cx="3425300" cy="1702315"/>
              <a:chOff x="8512809" y="3818990"/>
              <a:chExt cx="3425300" cy="1702315"/>
            </a:xfrm>
          </p:grpSpPr>
          <p:grpSp>
            <p:nvGrpSpPr>
              <p:cNvPr id="208" name="组合 207">
                <a:extLst>
                  <a:ext uri="{FF2B5EF4-FFF2-40B4-BE49-F238E27FC236}">
                    <a16:creationId xmlns:a16="http://schemas.microsoft.com/office/drawing/2014/main" id="{A442EA40-8924-4D1B-BBC1-72B79E4324C6}"/>
                  </a:ext>
                </a:extLst>
              </p:cNvPr>
              <p:cNvGrpSpPr/>
              <p:nvPr/>
            </p:nvGrpSpPr>
            <p:grpSpPr>
              <a:xfrm>
                <a:off x="9471584" y="3818990"/>
                <a:ext cx="2466525" cy="1702315"/>
                <a:chOff x="3763865" y="3975329"/>
                <a:chExt cx="2466525" cy="1702315"/>
              </a:xfrm>
            </p:grpSpPr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1A15C786-2661-4D9D-9F4B-08C523759476}"/>
                    </a:ext>
                  </a:extLst>
                </p:cNvPr>
                <p:cNvSpPr/>
                <p:nvPr/>
              </p:nvSpPr>
              <p:spPr>
                <a:xfrm>
                  <a:off x="3763865" y="4107984"/>
                  <a:ext cx="1998714" cy="15696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</a:p>
              </p:txBody>
            </p:sp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A7EC21C0-4BE7-4E0A-8B2F-534EF33BD953}"/>
                    </a:ext>
                  </a:extLst>
                </p:cNvPr>
                <p:cNvSpPr txBox="1"/>
                <p:nvPr/>
              </p:nvSpPr>
              <p:spPr>
                <a:xfrm>
                  <a:off x="5712230" y="3975329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5</a:t>
                  </a:r>
                  <a:endParaRPr lang="zh-CN" altLang="en-US" sz="2800" dirty="0"/>
                </a:p>
              </p:txBody>
            </p:sp>
          </p:grpSp>
          <p:cxnSp>
            <p:nvCxnSpPr>
              <p:cNvPr id="209" name="直接箭头连接符 208">
                <a:extLst>
                  <a:ext uri="{FF2B5EF4-FFF2-40B4-BE49-F238E27FC236}">
                    <a16:creationId xmlns:a16="http://schemas.microsoft.com/office/drawing/2014/main" id="{792A697E-0AC8-43D3-BBDE-5A89CBF19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809" y="4848378"/>
                <a:ext cx="87830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96691AA-7C35-44CD-BBBB-B77376E3703A}"/>
                  </a:ext>
                </a:extLst>
              </p:cNvPr>
              <p:cNvSpPr/>
              <p:nvPr/>
            </p:nvSpPr>
            <p:spPr>
              <a:xfrm>
                <a:off x="8713735" y="4364460"/>
                <a:ext cx="566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endParaRPr lang="zh-CN" altLang="en-US" sz="2800" dirty="0"/>
              </a:p>
            </p:txBody>
          </p:sp>
        </p:grp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B7830884-74B5-46E3-939C-584EDD911A27}"/>
                </a:ext>
              </a:extLst>
            </p:cNvPr>
            <p:cNvGrpSpPr/>
            <p:nvPr/>
          </p:nvGrpSpPr>
          <p:grpSpPr>
            <a:xfrm>
              <a:off x="6650318" y="2218772"/>
              <a:ext cx="4199462" cy="1688469"/>
              <a:chOff x="7043024" y="5329021"/>
              <a:chExt cx="4199462" cy="1688469"/>
            </a:xfrm>
          </p:grpSpPr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A944B3CA-2556-4075-A599-9240FDF2F192}"/>
                  </a:ext>
                </a:extLst>
              </p:cNvPr>
              <p:cNvGrpSpPr/>
              <p:nvPr/>
            </p:nvGrpSpPr>
            <p:grpSpPr>
              <a:xfrm>
                <a:off x="7043024" y="6494270"/>
                <a:ext cx="1960282" cy="523220"/>
                <a:chOff x="2815859" y="5448642"/>
                <a:chExt cx="1960282" cy="523220"/>
              </a:xfrm>
            </p:grpSpPr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26940F2D-2227-4CC4-B31F-157F2F215A59}"/>
                    </a:ext>
                  </a:extLst>
                </p:cNvPr>
                <p:cNvSpPr/>
                <p:nvPr/>
              </p:nvSpPr>
              <p:spPr>
                <a:xfrm>
                  <a:off x="2815859" y="5504879"/>
                  <a:ext cx="148055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 </a:t>
                  </a:r>
                  <a:r>
                    <a:rPr lang="en-US" altLang="zh-CN" sz="2400" b="1" dirty="0"/>
                    <a:t>•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" name="文本框 217">
                  <a:extLst>
                    <a:ext uri="{FF2B5EF4-FFF2-40B4-BE49-F238E27FC236}">
                      <a16:creationId xmlns:a16="http://schemas.microsoft.com/office/drawing/2014/main" id="{B70EFE36-770A-4A30-A1D5-F1F5BA3A2A82}"/>
                    </a:ext>
                  </a:extLst>
                </p:cNvPr>
                <p:cNvSpPr txBox="1"/>
                <p:nvPr/>
              </p:nvSpPr>
              <p:spPr>
                <a:xfrm>
                  <a:off x="4257981" y="5448642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4</a:t>
                  </a:r>
                  <a:endParaRPr lang="zh-CN" altLang="en-US" sz="2800" dirty="0"/>
                </a:p>
              </p:txBody>
            </p:sp>
          </p:grpSp>
          <p:cxnSp>
            <p:nvCxnSpPr>
              <p:cNvPr id="215" name="直接箭头连接符 214">
                <a:extLst>
                  <a:ext uri="{FF2B5EF4-FFF2-40B4-BE49-F238E27FC236}">
                    <a16:creationId xmlns:a16="http://schemas.microsoft.com/office/drawing/2014/main" id="{A812FC0C-F714-4C3F-84AF-19D6985C7E1E}"/>
                  </a:ext>
                </a:extLst>
              </p:cNvPr>
              <p:cNvCxnSpPr>
                <a:cxnSpLocks/>
                <a:stCxn id="211" idx="2"/>
                <a:endCxn id="245" idx="0"/>
              </p:cNvCxnSpPr>
              <p:nvPr/>
            </p:nvCxnSpPr>
            <p:spPr>
              <a:xfrm>
                <a:off x="10470941" y="5329021"/>
                <a:ext cx="525324" cy="8511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81E50DA6-4C6F-4EB1-A49E-9956EFA50790}"/>
                  </a:ext>
                </a:extLst>
              </p:cNvPr>
              <p:cNvSpPr/>
              <p:nvPr/>
            </p:nvSpPr>
            <p:spPr>
              <a:xfrm>
                <a:off x="10745234" y="5357601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CE7D7B3B-8619-4FB1-8F3D-FA5F173B07E5}"/>
                </a:ext>
              </a:extLst>
            </p:cNvPr>
            <p:cNvGrpSpPr/>
            <p:nvPr/>
          </p:nvGrpSpPr>
          <p:grpSpPr>
            <a:xfrm>
              <a:off x="8120103" y="1613239"/>
              <a:ext cx="3482813" cy="1918373"/>
              <a:chOff x="8512809" y="4670449"/>
              <a:chExt cx="3482813" cy="1918373"/>
            </a:xfrm>
          </p:grpSpPr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57357655-6C4D-42CD-A700-FB6923170721}"/>
                  </a:ext>
                </a:extLst>
              </p:cNvPr>
              <p:cNvGrpSpPr/>
              <p:nvPr/>
            </p:nvGrpSpPr>
            <p:grpSpPr>
              <a:xfrm>
                <a:off x="9996908" y="5639674"/>
                <a:ext cx="1998714" cy="949148"/>
                <a:chOff x="3669429" y="4594046"/>
                <a:chExt cx="1998714" cy="949148"/>
              </a:xfrm>
            </p:grpSpPr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21252F62-7095-4004-BFF0-E0E66DACB986}"/>
                    </a:ext>
                  </a:extLst>
                </p:cNvPr>
                <p:cNvSpPr/>
                <p:nvPr/>
              </p:nvSpPr>
              <p:spPr>
                <a:xfrm>
                  <a:off x="3669429" y="5081529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E</a:t>
                  </a:r>
                  <a:r>
                    <a:rPr lang="en-US" altLang="zh-CN" sz="2400" b="1" dirty="0"/>
                    <a:t> 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6" name="文本框 245">
                  <a:extLst>
                    <a:ext uri="{FF2B5EF4-FFF2-40B4-BE49-F238E27FC236}">
                      <a16:creationId xmlns:a16="http://schemas.microsoft.com/office/drawing/2014/main" id="{EA31C6E9-D862-4C13-B607-D91A7A67E393}"/>
                    </a:ext>
                  </a:extLst>
                </p:cNvPr>
                <p:cNvSpPr txBox="1"/>
                <p:nvPr/>
              </p:nvSpPr>
              <p:spPr>
                <a:xfrm>
                  <a:off x="3669429" y="4594046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6</a:t>
                  </a:r>
                  <a:endParaRPr lang="zh-CN" altLang="en-US" sz="2800" dirty="0"/>
                </a:p>
              </p:txBody>
            </p:sp>
          </p:grpSp>
          <p:cxnSp>
            <p:nvCxnSpPr>
              <p:cNvPr id="221" name="直接箭头连接符 220">
                <a:extLst>
                  <a:ext uri="{FF2B5EF4-FFF2-40B4-BE49-F238E27FC236}">
                    <a16:creationId xmlns:a16="http://schemas.microsoft.com/office/drawing/2014/main" id="{EFF12471-DBC3-4040-8203-366C201DD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2809" y="5111354"/>
                <a:ext cx="8643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A430D14-A003-4915-AD09-49093E4A73D2}"/>
                  </a:ext>
                </a:extLst>
              </p:cNvPr>
              <p:cNvSpPr/>
              <p:nvPr/>
            </p:nvSpPr>
            <p:spPr>
              <a:xfrm>
                <a:off x="8763428" y="4670449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D34E5383-B9DF-4BEB-B72C-9BACBC8FB59B}"/>
                </a:ext>
              </a:extLst>
            </p:cNvPr>
            <p:cNvGrpSpPr/>
            <p:nvPr/>
          </p:nvGrpSpPr>
          <p:grpSpPr>
            <a:xfrm>
              <a:off x="2983220" y="2878719"/>
              <a:ext cx="2315948" cy="1158685"/>
              <a:chOff x="3375926" y="5935929"/>
              <a:chExt cx="2315948" cy="1158685"/>
            </a:xfrm>
          </p:grpSpPr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F054C920-CAE2-4894-A1F6-B23E11A84E1D}"/>
                  </a:ext>
                </a:extLst>
              </p:cNvPr>
              <p:cNvGrpSpPr/>
              <p:nvPr/>
            </p:nvGrpSpPr>
            <p:grpSpPr>
              <a:xfrm>
                <a:off x="3375926" y="6571394"/>
                <a:ext cx="2315948" cy="523220"/>
                <a:chOff x="3352195" y="5393111"/>
                <a:chExt cx="2315948" cy="523220"/>
              </a:xfrm>
            </p:grpSpPr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9A8B03A0-902B-42D1-BCAF-EFD9E84B9CBA}"/>
                    </a:ext>
                  </a:extLst>
                </p:cNvPr>
                <p:cNvSpPr/>
                <p:nvPr/>
              </p:nvSpPr>
              <p:spPr>
                <a:xfrm>
                  <a:off x="3669429" y="5454666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 -&gt; E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52" name="文本框 251">
                  <a:extLst>
                    <a:ext uri="{FF2B5EF4-FFF2-40B4-BE49-F238E27FC236}">
                      <a16:creationId xmlns:a16="http://schemas.microsoft.com/office/drawing/2014/main" id="{A8D44FDF-FBA6-4970-B6F2-1EEB01154216}"/>
                    </a:ext>
                  </a:extLst>
                </p:cNvPr>
                <p:cNvSpPr txBox="1"/>
                <p:nvPr/>
              </p:nvSpPr>
              <p:spPr>
                <a:xfrm>
                  <a:off x="3352195" y="5393111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249" name="直接箭头连接符 248">
                <a:extLst>
                  <a:ext uri="{FF2B5EF4-FFF2-40B4-BE49-F238E27FC236}">
                    <a16:creationId xmlns:a16="http://schemas.microsoft.com/office/drawing/2014/main" id="{EBC4511B-7597-4E54-AF32-578CFBD75748}"/>
                  </a:ext>
                </a:extLst>
              </p:cNvPr>
              <p:cNvCxnSpPr>
                <a:cxnSpLocks/>
                <a:stCxn id="176" idx="2"/>
                <a:endCxn id="251" idx="0"/>
              </p:cNvCxnSpPr>
              <p:nvPr/>
            </p:nvCxnSpPr>
            <p:spPr>
              <a:xfrm>
                <a:off x="4692517" y="5935929"/>
                <a:ext cx="0" cy="69702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9B574A00-5350-49D1-B0C5-4FBE5DAF6BAF}"/>
                  </a:ext>
                </a:extLst>
              </p:cNvPr>
              <p:cNvSpPr/>
              <p:nvPr/>
            </p:nvSpPr>
            <p:spPr>
              <a:xfrm>
                <a:off x="4705538" y="5968287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cxnSp>
          <p:nvCxnSpPr>
            <p:cNvPr id="253" name="直接箭头连接符 252">
              <a:extLst>
                <a:ext uri="{FF2B5EF4-FFF2-40B4-BE49-F238E27FC236}">
                  <a16:creationId xmlns:a16="http://schemas.microsoft.com/office/drawing/2014/main" id="{3644556A-9E74-4E5E-9EE2-CC7C7B8A037E}"/>
                </a:ext>
              </a:extLst>
            </p:cNvPr>
            <p:cNvCxnSpPr>
              <a:cxnSpLocks/>
              <a:endCxn id="217" idx="1"/>
            </p:cNvCxnSpPr>
            <p:nvPr/>
          </p:nvCxnSpPr>
          <p:spPr>
            <a:xfrm>
              <a:off x="4935538" y="2878719"/>
              <a:ext cx="1714780" cy="7923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480AAA4B-03D2-41CF-AAFB-EFD206564068}"/>
                </a:ext>
              </a:extLst>
            </p:cNvPr>
            <p:cNvSpPr/>
            <p:nvPr/>
          </p:nvSpPr>
          <p:spPr>
            <a:xfrm>
              <a:off x="5840910" y="2926113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  <p:cxnSp>
          <p:nvCxnSpPr>
            <p:cNvPr id="256" name="直接箭头连接符 255">
              <a:extLst>
                <a:ext uri="{FF2B5EF4-FFF2-40B4-BE49-F238E27FC236}">
                  <a16:creationId xmlns:a16="http://schemas.microsoft.com/office/drawing/2014/main" id="{62328BAA-6AC2-4C4F-AB7C-0BB4C1FB593B}"/>
                </a:ext>
              </a:extLst>
            </p:cNvPr>
            <p:cNvCxnSpPr>
              <a:cxnSpLocks/>
              <a:endCxn id="217" idx="0"/>
            </p:cNvCxnSpPr>
            <p:nvPr/>
          </p:nvCxnSpPr>
          <p:spPr>
            <a:xfrm flipH="1">
              <a:off x="7390595" y="2247352"/>
              <a:ext cx="2041816" cy="11929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771F3825-CD55-4E16-9F00-1ACC12F8D636}"/>
                </a:ext>
              </a:extLst>
            </p:cNvPr>
            <p:cNvSpPr/>
            <p:nvPr/>
          </p:nvSpPr>
          <p:spPr>
            <a:xfrm>
              <a:off x="8036481" y="2470211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</p:grpSp>
      <p:graphicFrame>
        <p:nvGraphicFramePr>
          <p:cNvPr id="258" name="表格 257">
            <a:extLst>
              <a:ext uri="{FF2B5EF4-FFF2-40B4-BE49-F238E27FC236}">
                <a16:creationId xmlns:a16="http://schemas.microsoft.com/office/drawing/2014/main" id="{061835C6-7CB6-4E80-8FE9-BDE1509E7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42763"/>
              </p:ext>
            </p:extLst>
          </p:nvPr>
        </p:nvGraphicFramePr>
        <p:xfrm>
          <a:off x="3041481" y="3773718"/>
          <a:ext cx="661071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1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s5/r2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sp>
        <p:nvSpPr>
          <p:cNvPr id="259" name="矩形 258">
            <a:extLst>
              <a:ext uri="{FF2B5EF4-FFF2-40B4-BE49-F238E27FC236}">
                <a16:creationId xmlns:a16="http://schemas.microsoft.com/office/drawing/2014/main" id="{257DFFA6-5027-483D-A7B4-CE337C176A71}"/>
              </a:ext>
            </a:extLst>
          </p:cNvPr>
          <p:cNvSpPr/>
          <p:nvPr/>
        </p:nvSpPr>
        <p:spPr>
          <a:xfrm>
            <a:off x="6549943" y="965282"/>
            <a:ext cx="2302538" cy="1077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8DB92B54-DE7E-4981-884A-678039A128DA}"/>
              </a:ext>
            </a:extLst>
          </p:cNvPr>
          <p:cNvSpPr/>
          <p:nvPr/>
        </p:nvSpPr>
        <p:spPr>
          <a:xfrm>
            <a:off x="5367567" y="5223208"/>
            <a:ext cx="1024180" cy="426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9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C7F2-BE42-46D1-9D2B-7D423E0D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分析算法的缺点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4D7A51-A7FA-43EC-A790-93DBA0B2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100E7E-CDB6-450D-B538-986B5B05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633466" cy="5200473"/>
          </a:xfrm>
        </p:spPr>
        <p:txBody>
          <a:bodyPr>
            <a:normAutofit/>
          </a:bodyPr>
          <a:lstStyle/>
          <a:p>
            <a:r>
              <a:rPr lang="zh-CN" altLang="en-US" dirty="0"/>
              <a:t>对每一个形如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的项目，直接把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归约成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，紧跟一个</a:t>
            </a:r>
            <a:r>
              <a:rPr lang="en-US" altLang="zh-CN" dirty="0"/>
              <a:t>”</a:t>
            </a:r>
            <a:r>
              <a:rPr lang="en-US" altLang="zh-CN" b="1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延迟错误发现时机</a:t>
            </a:r>
          </a:p>
          <a:p>
            <a:pPr lvl="1"/>
            <a:r>
              <a:rPr lang="en-US" altLang="zh-CN" dirty="0"/>
              <a:t>LR(0)</a:t>
            </a:r>
            <a:r>
              <a:rPr lang="zh-CN" altLang="en-US" dirty="0"/>
              <a:t>分析表中可能包含冲突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内在原因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一个形如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 </a:t>
            </a:r>
            <a:r>
              <a:rPr lang="zh-CN" altLang="en-US" dirty="0"/>
              <a:t>的项目标识着需要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但没有标识</a:t>
            </a:r>
            <a:r>
              <a:rPr lang="zh-CN" altLang="en-US" b="1" dirty="0">
                <a:solidFill>
                  <a:srgbClr val="FF0000"/>
                </a:solidFill>
              </a:rPr>
              <a:t>何时归约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因此对</a:t>
            </a:r>
            <a:r>
              <a:rPr lang="zh-CN" altLang="en-US" b="1" dirty="0">
                <a:solidFill>
                  <a:srgbClr val="FF0000"/>
                </a:solidFill>
              </a:rPr>
              <a:t>所有输入记号</a:t>
            </a:r>
            <a:r>
              <a:rPr lang="zh-CN" altLang="en-US" dirty="0"/>
              <a:t>都进行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34EE57-4969-4D9E-ABC8-4FD057681DAC}"/>
              </a:ext>
            </a:extLst>
          </p:cNvPr>
          <p:cNvSpPr/>
          <p:nvPr/>
        </p:nvSpPr>
        <p:spPr>
          <a:xfrm>
            <a:off x="7725502" y="3296222"/>
            <a:ext cx="4061987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指导归约时机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输入记号属于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产生式左部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非终结符的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时，才使用该产生式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C03ED1C-F08A-4726-868E-0D9199F26379}"/>
              </a:ext>
            </a:extLst>
          </p:cNvPr>
          <p:cNvGrpSpPr/>
          <p:nvPr/>
        </p:nvGrpSpPr>
        <p:grpSpPr>
          <a:xfrm>
            <a:off x="6471666" y="26611"/>
            <a:ext cx="5315823" cy="2950931"/>
            <a:chOff x="6471666" y="26611"/>
            <a:chExt cx="5315823" cy="295093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98A652-BB3A-49FC-BC33-C9738ED0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1666" y="1290862"/>
              <a:ext cx="5315823" cy="16866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958C61-A8A9-446A-A4D1-FCD8D630DB0D}"/>
                </a:ext>
              </a:extLst>
            </p:cNvPr>
            <p:cNvSpPr/>
            <p:nvPr/>
          </p:nvSpPr>
          <p:spPr>
            <a:xfrm>
              <a:off x="8978634" y="26611"/>
              <a:ext cx="2367280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0: S</a:t>
              </a:r>
              <a:r>
                <a:rPr lang="fr-FR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S$</a:t>
              </a:r>
            </a:p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1: S -&gt; x x T</a:t>
              </a:r>
            </a:p>
            <a:p>
              <a:r>
                <a:rPr lang="fr-F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2: T -&gt; y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5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6D988-ACBB-48D8-8494-0EF068DA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53EEF-496B-44F3-8626-8C7929D7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FF719A-2726-4D60-B40C-3EEF4442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LR(0)</a:t>
            </a:r>
            <a:r>
              <a:rPr lang="zh-CN" altLang="en-US" dirty="0"/>
              <a:t>算法基本一样，仅区别于对</a:t>
            </a:r>
            <a:r>
              <a:rPr lang="zh-CN" altLang="en-US" b="1" dirty="0">
                <a:solidFill>
                  <a:srgbClr val="FF0000"/>
                </a:solidFill>
              </a:rPr>
              <a:t>归约</a:t>
            </a:r>
            <a:r>
              <a:rPr lang="zh-CN" altLang="en-US" dirty="0"/>
              <a:t>表项的生成</a:t>
            </a:r>
            <a:endParaRPr lang="en-US" altLang="zh-CN" dirty="0"/>
          </a:p>
          <a:p>
            <a:pPr lvl="1"/>
            <a:r>
              <a:rPr lang="en-US" altLang="zh-CN" dirty="0"/>
              <a:t>DFA</a:t>
            </a:r>
            <a:r>
              <a:rPr lang="zh-CN" altLang="en-US" dirty="0"/>
              <a:t>构造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DFA</a:t>
            </a:r>
            <a:r>
              <a:rPr lang="zh-CN" altLang="en-US" dirty="0"/>
              <a:t>生成</a:t>
            </a:r>
            <a:r>
              <a:rPr lang="en-US" altLang="zh-CN" dirty="0"/>
              <a:t>LR(0)</a:t>
            </a:r>
            <a:r>
              <a:rPr lang="zh-CN" altLang="en-US" dirty="0"/>
              <a:t>分析表</a:t>
            </a:r>
            <a:endParaRPr lang="en-US" altLang="zh-CN" dirty="0"/>
          </a:p>
          <a:p>
            <a:pPr lvl="2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移进操作</a:t>
            </a:r>
            <a:r>
              <a:rPr lang="en-US" altLang="zh-CN" b="1" dirty="0" err="1">
                <a:solidFill>
                  <a:srgbClr val="FF0000"/>
                </a:solidFill>
              </a:rPr>
              <a:t>s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对转移到其他状态的</a:t>
            </a:r>
            <a:r>
              <a:rPr lang="zh-CN" altLang="en-US" b="1" dirty="0">
                <a:solidFill>
                  <a:srgbClr val="0000FF"/>
                </a:solidFill>
              </a:rPr>
              <a:t>非终结符边</a:t>
            </a:r>
            <a:r>
              <a:rPr lang="zh-CN" altLang="en-US" dirty="0"/>
              <a:t>，记为该状态上的</a:t>
            </a:r>
            <a:r>
              <a:rPr lang="zh-CN" altLang="en-US" b="1" dirty="0">
                <a:solidFill>
                  <a:srgbClr val="FF0000"/>
                </a:solidFill>
              </a:rPr>
              <a:t>转移操作</a:t>
            </a:r>
            <a:r>
              <a:rPr lang="en-US" altLang="zh-CN" b="1" dirty="0" err="1">
                <a:solidFill>
                  <a:srgbClr val="FF0000"/>
                </a:solidFill>
              </a:rPr>
              <a:t>g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，记为该状态上对产生式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3"/>
            <a:r>
              <a:rPr lang="zh-CN" altLang="en-US" dirty="0"/>
              <a:t>若为开始产生式，则对结束符动作记为</a:t>
            </a:r>
            <a:r>
              <a:rPr lang="en-US" altLang="zh-CN" dirty="0"/>
              <a:t>accept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BFBD4B-7A47-479F-9980-9D43993F9B71}"/>
              </a:ext>
            </a:extLst>
          </p:cNvPr>
          <p:cNvSpPr/>
          <p:nvPr/>
        </p:nvSpPr>
        <p:spPr>
          <a:xfrm>
            <a:off x="5562600" y="4572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2B01177-4A3E-45DB-B3B9-A71D1D935965}"/>
              </a:ext>
            </a:extLst>
          </p:cNvPr>
          <p:cNvCxnSpPr>
            <a:cxnSpLocks/>
          </p:cNvCxnSpPr>
          <p:nvPr/>
        </p:nvCxnSpPr>
        <p:spPr>
          <a:xfrm>
            <a:off x="5739193" y="4009981"/>
            <a:ext cx="4780934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D24AD2E-7681-4E57-A134-383624E2631D}"/>
              </a:ext>
            </a:extLst>
          </p:cNvPr>
          <p:cNvSpPr/>
          <p:nvPr/>
        </p:nvSpPr>
        <p:spPr>
          <a:xfrm>
            <a:off x="3576355" y="2019458"/>
            <a:ext cx="905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SLR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E7094A7-4BFA-4CA2-9C2D-A4D81B2A323B}"/>
              </a:ext>
            </a:extLst>
          </p:cNvPr>
          <p:cNvCxnSpPr>
            <a:cxnSpLocks/>
          </p:cNvCxnSpPr>
          <p:nvPr/>
        </p:nvCxnSpPr>
        <p:spPr>
          <a:xfrm>
            <a:off x="3576355" y="2568971"/>
            <a:ext cx="90511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20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CE46E-102C-49E3-ACFA-B48D909B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：示例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C656B7-2620-4640-9041-4B3A524A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D6CF6F-9EFB-4BF2-A9FE-772E39CD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29" y="565327"/>
            <a:ext cx="7102802" cy="22536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7F61DB-2445-4D61-8278-2CD9561EE283}"/>
              </a:ext>
            </a:extLst>
          </p:cNvPr>
          <p:cNvSpPr/>
          <p:nvPr/>
        </p:nvSpPr>
        <p:spPr>
          <a:xfrm>
            <a:off x="575088" y="1618676"/>
            <a:ext cx="236728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</a:t>
            </a:r>
            <a:r>
              <a:rPr lang="fr-F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</a:t>
            </a:r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S -&gt; x x T</a:t>
            </a:r>
          </a:p>
          <a:p>
            <a:r>
              <a:rPr lang="fr-F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T -&gt; y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69A6F90-39D6-433E-9BAF-8FF2292B0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66278"/>
              </p:ext>
            </p:extLst>
          </p:nvPr>
        </p:nvGraphicFramePr>
        <p:xfrm>
          <a:off x="3407429" y="3042198"/>
          <a:ext cx="812800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59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178075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191969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4E927DD-900B-47F2-B901-D142D2FF2FFF}"/>
              </a:ext>
            </a:extLst>
          </p:cNvPr>
          <p:cNvCxnSpPr/>
          <p:nvPr/>
        </p:nvCxnSpPr>
        <p:spPr>
          <a:xfrm>
            <a:off x="4804431" y="5560422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4AE4B96-1058-45E1-91B5-43B88DA46481}"/>
              </a:ext>
            </a:extLst>
          </p:cNvPr>
          <p:cNvCxnSpPr/>
          <p:nvPr/>
        </p:nvCxnSpPr>
        <p:spPr>
          <a:xfrm>
            <a:off x="4804431" y="6007462"/>
            <a:ext cx="2580640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B32673C-E212-4042-BA05-24D132345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77755"/>
              </p:ext>
            </p:extLst>
          </p:nvPr>
        </p:nvGraphicFramePr>
        <p:xfrm>
          <a:off x="222994" y="4038996"/>
          <a:ext cx="2588624" cy="15392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996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688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FOLLOW</a:t>
                      </a:r>
                      <a:r>
                        <a:rPr lang="zh-CN" altLang="en-US" sz="2400" dirty="0"/>
                        <a:t>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/>
                        <a:t>{$}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/>
                        <a:t>{$}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0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F4850-C9F3-40CB-99E0-FF820F0D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：示例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00587D-16FD-4567-9334-92B19E71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12DA82-6690-4AFA-BA3B-F801EDE5A371}"/>
              </a:ext>
            </a:extLst>
          </p:cNvPr>
          <p:cNvSpPr/>
          <p:nvPr/>
        </p:nvSpPr>
        <p:spPr>
          <a:xfrm>
            <a:off x="382681" y="1429242"/>
            <a:ext cx="1998714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0: S -&gt; E$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E -&gt; T+E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E -&gt; T</a:t>
            </a:r>
          </a:p>
          <a:p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T -&gt; n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118CE2-E40C-415A-A038-570FBF800E74}"/>
              </a:ext>
            </a:extLst>
          </p:cNvPr>
          <p:cNvGrpSpPr/>
          <p:nvPr/>
        </p:nvGrpSpPr>
        <p:grpSpPr>
          <a:xfrm>
            <a:off x="3426626" y="143320"/>
            <a:ext cx="8619696" cy="3520947"/>
            <a:chOff x="2983220" y="516457"/>
            <a:chExt cx="8619696" cy="3520947"/>
          </a:xfrm>
        </p:grpSpPr>
        <p:sp>
          <p:nvSpPr>
            <p:cNvPr id="7" name="灯片编号占位符 2">
              <a:extLst>
                <a:ext uri="{FF2B5EF4-FFF2-40B4-BE49-F238E27FC236}">
                  <a16:creationId xmlns:a16="http://schemas.microsoft.com/office/drawing/2014/main" id="{8505993F-584B-4CFC-A4E5-AC5ED74DC45F}"/>
                </a:ext>
              </a:extLst>
            </p:cNvPr>
            <p:cNvSpPr txBox="1">
              <a:spLocks/>
            </p:cNvSpPr>
            <p:nvPr/>
          </p:nvSpPr>
          <p:spPr>
            <a:xfrm>
              <a:off x="8217894" y="3053819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CN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F210D295-9B15-4757-888B-4FDF115DEA16}" type="slidenum">
                <a:rPr lang="zh-CN" altLang="en-US" smtClean="0"/>
                <a:pPr/>
                <a:t>134</a:t>
              </a:fld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99CE9F-54EE-4765-92C4-72085C26288F}"/>
                </a:ext>
              </a:extLst>
            </p:cNvPr>
            <p:cNvGrpSpPr/>
            <p:nvPr/>
          </p:nvGrpSpPr>
          <p:grpSpPr>
            <a:xfrm>
              <a:off x="2983220" y="1176731"/>
              <a:ext cx="2315948" cy="1701988"/>
              <a:chOff x="3352195" y="4949201"/>
              <a:chExt cx="2315948" cy="170198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05388DD-52E6-4544-BB34-9C2EC689206C}"/>
                  </a:ext>
                </a:extLst>
              </p:cNvPr>
              <p:cNvSpPr/>
              <p:nvPr/>
            </p:nvSpPr>
            <p:spPr>
              <a:xfrm>
                <a:off x="3669429" y="5081529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$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+ E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</a:p>
              <a:p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-&gt; </a:t>
                </a:r>
                <a:r>
                  <a:rPr lang="en-US" altLang="zh-CN" sz="2400" b="1" dirty="0"/>
                  <a:t>•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EF859F-B2F4-4F6A-BCCC-0F5A7ECDB3F8}"/>
                  </a:ext>
                </a:extLst>
              </p:cNvPr>
              <p:cNvSpPr txBox="1"/>
              <p:nvPr/>
            </p:nvSpPr>
            <p:spPr>
              <a:xfrm>
                <a:off x="3352195" y="4949201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758DAB0-C29D-40D4-869F-70B4274A8471}"/>
                </a:ext>
              </a:extLst>
            </p:cNvPr>
            <p:cNvGrpSpPr/>
            <p:nvPr/>
          </p:nvGrpSpPr>
          <p:grpSpPr>
            <a:xfrm>
              <a:off x="5299168" y="1382481"/>
              <a:ext cx="2778628" cy="1307644"/>
              <a:chOff x="5691874" y="4685014"/>
              <a:chExt cx="2778628" cy="130764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F070322-FC40-4CC0-ADE8-DDBAE76212C1}"/>
                  </a:ext>
                </a:extLst>
              </p:cNvPr>
              <p:cNvGrpSpPr/>
              <p:nvPr/>
            </p:nvGrpSpPr>
            <p:grpSpPr>
              <a:xfrm>
                <a:off x="6437466" y="4719439"/>
                <a:ext cx="2033036" cy="1273219"/>
                <a:chOff x="3571741" y="4862869"/>
                <a:chExt cx="2033036" cy="1273219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C035FD2-BBCB-4511-BE75-A1F31374903F}"/>
                    </a:ext>
                  </a:extLst>
                </p:cNvPr>
                <p:cNvSpPr/>
                <p:nvPr/>
              </p:nvSpPr>
              <p:spPr>
                <a:xfrm>
                  <a:off x="3606063" y="4862869"/>
                  <a:ext cx="1998714" cy="83099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</a:t>
                  </a:r>
                  <a:r>
                    <a:rPr lang="en-US" altLang="zh-CN" sz="2400" b="1" dirty="0"/>
                    <a:t>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A231422E-B0DC-4493-8B36-82FE0FE21FBE}"/>
                    </a:ext>
                  </a:extLst>
                </p:cNvPr>
                <p:cNvSpPr txBox="1"/>
                <p:nvPr/>
              </p:nvSpPr>
              <p:spPr>
                <a:xfrm>
                  <a:off x="3571741" y="561286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3</a:t>
                  </a:r>
                  <a:endParaRPr lang="zh-CN" altLang="en-US" sz="2800" dirty="0"/>
                </a:p>
              </p:txBody>
            </p:sp>
          </p:grp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BD6FC180-93F7-4BF7-898B-D80DC9D0C8C0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>
                <a:off x="5691874" y="5134938"/>
                <a:ext cx="77991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7501A35-80F2-4588-8D08-FC879A92689E}"/>
                  </a:ext>
                </a:extLst>
              </p:cNvPr>
              <p:cNvSpPr/>
              <p:nvPr/>
            </p:nvSpPr>
            <p:spPr>
              <a:xfrm>
                <a:off x="5857773" y="4685014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F3861EA-F4DA-4191-8EAF-062BA999889B}"/>
                </a:ext>
              </a:extLst>
            </p:cNvPr>
            <p:cNvGrpSpPr/>
            <p:nvPr/>
          </p:nvGrpSpPr>
          <p:grpSpPr>
            <a:xfrm>
              <a:off x="8120103" y="516457"/>
              <a:ext cx="3425300" cy="1702315"/>
              <a:chOff x="8512809" y="3818990"/>
              <a:chExt cx="3425300" cy="1702315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D5E2FA8-30E1-49F9-95DC-A3580029E546}"/>
                  </a:ext>
                </a:extLst>
              </p:cNvPr>
              <p:cNvGrpSpPr/>
              <p:nvPr/>
            </p:nvGrpSpPr>
            <p:grpSpPr>
              <a:xfrm>
                <a:off x="9471584" y="3818990"/>
                <a:ext cx="2466525" cy="1702315"/>
                <a:chOff x="3763865" y="3975329"/>
                <a:chExt cx="2466525" cy="1702315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A049506-305F-4A70-8CBF-55AA51A1C0F0}"/>
                    </a:ext>
                  </a:extLst>
                </p:cNvPr>
                <p:cNvSpPr/>
                <p:nvPr/>
              </p:nvSpPr>
              <p:spPr>
                <a:xfrm>
                  <a:off x="3763865" y="4107984"/>
                  <a:ext cx="1998714" cy="15696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+ E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</a:t>
                  </a:r>
                </a:p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EF20ECEF-F1C1-43E3-8402-61277F7E29C2}"/>
                    </a:ext>
                  </a:extLst>
                </p:cNvPr>
                <p:cNvSpPr txBox="1"/>
                <p:nvPr/>
              </p:nvSpPr>
              <p:spPr>
                <a:xfrm>
                  <a:off x="5712230" y="3975329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5</a:t>
                  </a:r>
                  <a:endParaRPr lang="zh-CN" altLang="en-US" sz="2800" dirty="0"/>
                </a:p>
              </p:txBody>
            </p:sp>
          </p:grp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8E9B2E5B-5139-4AF0-A1DC-DFD43D25B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2809" y="4848378"/>
                <a:ext cx="87830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856B670-1CD8-43D5-854B-75D91F48B71F}"/>
                  </a:ext>
                </a:extLst>
              </p:cNvPr>
              <p:cNvSpPr/>
              <p:nvPr/>
            </p:nvSpPr>
            <p:spPr>
              <a:xfrm>
                <a:off x="8713735" y="4364460"/>
                <a:ext cx="5661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</a:t>
                </a:r>
                <a:endParaRPr lang="zh-CN" altLang="en-US" sz="2800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1349A59-2068-40CB-AF2A-05642CE7F256}"/>
                </a:ext>
              </a:extLst>
            </p:cNvPr>
            <p:cNvGrpSpPr/>
            <p:nvPr/>
          </p:nvGrpSpPr>
          <p:grpSpPr>
            <a:xfrm>
              <a:off x="6650318" y="2218772"/>
              <a:ext cx="4199462" cy="1688469"/>
              <a:chOff x="7043024" y="5329021"/>
              <a:chExt cx="4199462" cy="1688469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9F40CE74-1EBE-46BF-9CDC-B1050C254299}"/>
                  </a:ext>
                </a:extLst>
              </p:cNvPr>
              <p:cNvGrpSpPr/>
              <p:nvPr/>
            </p:nvGrpSpPr>
            <p:grpSpPr>
              <a:xfrm>
                <a:off x="7043024" y="6494270"/>
                <a:ext cx="1960282" cy="523220"/>
                <a:chOff x="2815859" y="5448642"/>
                <a:chExt cx="1960282" cy="523220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0A2E45A-6EBB-4811-9ADE-280F864A4174}"/>
                    </a:ext>
                  </a:extLst>
                </p:cNvPr>
                <p:cNvSpPr/>
                <p:nvPr/>
              </p:nvSpPr>
              <p:spPr>
                <a:xfrm>
                  <a:off x="2815859" y="5504879"/>
                  <a:ext cx="148055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 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 </a:t>
                  </a:r>
                  <a:r>
                    <a:rPr lang="en-US" altLang="zh-CN" sz="2400" b="1" dirty="0"/>
                    <a:t>•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0D2A877-EBB6-4CC6-AD49-17D7EB2362B5}"/>
                    </a:ext>
                  </a:extLst>
                </p:cNvPr>
                <p:cNvSpPr txBox="1"/>
                <p:nvPr/>
              </p:nvSpPr>
              <p:spPr>
                <a:xfrm>
                  <a:off x="4257981" y="5448642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4</a:t>
                  </a:r>
                  <a:endParaRPr lang="zh-CN" altLang="en-US" sz="2800" dirty="0"/>
                </a:p>
              </p:txBody>
            </p:sp>
          </p:grp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5FB5CD12-0B5D-4146-8EA9-21DC9C4B962E}"/>
                  </a:ext>
                </a:extLst>
              </p:cNvPr>
              <p:cNvCxnSpPr>
                <a:cxnSpLocks/>
                <a:stCxn id="36" idx="2"/>
                <a:endCxn id="26" idx="0"/>
              </p:cNvCxnSpPr>
              <p:nvPr/>
            </p:nvCxnSpPr>
            <p:spPr>
              <a:xfrm>
                <a:off x="10470941" y="5329021"/>
                <a:ext cx="525324" cy="85117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27CC24F-2C98-401B-8ABD-1FB85253B108}"/>
                  </a:ext>
                </a:extLst>
              </p:cNvPr>
              <p:cNvSpPr/>
              <p:nvPr/>
            </p:nvSpPr>
            <p:spPr>
              <a:xfrm>
                <a:off x="10745234" y="5357601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4EC52B8-379C-4F59-875A-F871F85AF240}"/>
                </a:ext>
              </a:extLst>
            </p:cNvPr>
            <p:cNvGrpSpPr/>
            <p:nvPr/>
          </p:nvGrpSpPr>
          <p:grpSpPr>
            <a:xfrm>
              <a:off x="8120103" y="1613239"/>
              <a:ext cx="3482813" cy="1918373"/>
              <a:chOff x="8512809" y="4670449"/>
              <a:chExt cx="3482813" cy="191837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654F7FFF-C246-4A29-9C39-4CC82198E876}"/>
                  </a:ext>
                </a:extLst>
              </p:cNvPr>
              <p:cNvGrpSpPr/>
              <p:nvPr/>
            </p:nvGrpSpPr>
            <p:grpSpPr>
              <a:xfrm>
                <a:off x="9996908" y="5639674"/>
                <a:ext cx="1998714" cy="949148"/>
                <a:chOff x="3669429" y="4594046"/>
                <a:chExt cx="1998714" cy="949148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50DE259-F350-4B43-BFDD-CE431243F7B6}"/>
                    </a:ext>
                  </a:extLst>
                </p:cNvPr>
                <p:cNvSpPr/>
                <p:nvPr/>
              </p:nvSpPr>
              <p:spPr>
                <a:xfrm>
                  <a:off x="3669429" y="5081529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E -&gt; T + E</a:t>
                  </a:r>
                  <a:r>
                    <a:rPr lang="en-US" altLang="zh-CN" sz="2400" b="1" dirty="0"/>
                    <a:t> • </a:t>
                  </a:r>
                  <a:endPara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B9F305F8-C5D3-4FC6-92DA-37A97F8AA480}"/>
                    </a:ext>
                  </a:extLst>
                </p:cNvPr>
                <p:cNvSpPr txBox="1"/>
                <p:nvPr/>
              </p:nvSpPr>
              <p:spPr>
                <a:xfrm>
                  <a:off x="3669429" y="4594046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6</a:t>
                  </a:r>
                  <a:endParaRPr lang="zh-CN" altLang="en-US" sz="2800" dirty="0"/>
                </a:p>
              </p:txBody>
            </p:sp>
          </p:grp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8A5BFDAE-1156-44AB-A09B-3653F035C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12809" y="5111354"/>
                <a:ext cx="8643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90FA7AA-3EAD-4BD3-AC0B-52B5F3BBDCB5}"/>
                  </a:ext>
                </a:extLst>
              </p:cNvPr>
              <p:cNvSpPr/>
              <p:nvPr/>
            </p:nvSpPr>
            <p:spPr>
              <a:xfrm>
                <a:off x="8763428" y="4670449"/>
                <a:ext cx="5164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 </a:t>
                </a:r>
                <a:endParaRPr lang="zh-CN" altLang="en-US" sz="28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07B7AED-5850-4C69-808D-74C427954B1B}"/>
                </a:ext>
              </a:extLst>
            </p:cNvPr>
            <p:cNvGrpSpPr/>
            <p:nvPr/>
          </p:nvGrpSpPr>
          <p:grpSpPr>
            <a:xfrm>
              <a:off x="2983220" y="2878719"/>
              <a:ext cx="2315948" cy="1158685"/>
              <a:chOff x="3375926" y="5935929"/>
              <a:chExt cx="2315948" cy="115868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14F3238-ACB6-4E26-B0A1-44AE11F03524}"/>
                  </a:ext>
                </a:extLst>
              </p:cNvPr>
              <p:cNvGrpSpPr/>
              <p:nvPr/>
            </p:nvGrpSpPr>
            <p:grpSpPr>
              <a:xfrm>
                <a:off x="3375926" y="6571394"/>
                <a:ext cx="2315948" cy="523220"/>
                <a:chOff x="3352195" y="5393111"/>
                <a:chExt cx="2315948" cy="523220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293A9B-9CBF-4DA9-84E4-625BFA313578}"/>
                    </a:ext>
                  </a:extLst>
                </p:cNvPr>
                <p:cNvSpPr/>
                <p:nvPr/>
              </p:nvSpPr>
              <p:spPr>
                <a:xfrm>
                  <a:off x="3669429" y="5454666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 -&gt; E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136F0EB1-9507-4157-8772-DB0E34A7CBB1}"/>
                    </a:ext>
                  </a:extLst>
                </p:cNvPr>
                <p:cNvSpPr txBox="1"/>
                <p:nvPr/>
              </p:nvSpPr>
              <p:spPr>
                <a:xfrm>
                  <a:off x="3352195" y="5393111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CDA32490-2291-4832-B469-0666B346D9A2}"/>
                  </a:ext>
                </a:extLst>
              </p:cNvPr>
              <p:cNvCxnSpPr>
                <a:cxnSpLocks/>
                <a:stCxn id="43" idx="2"/>
                <a:endCxn id="21" idx="0"/>
              </p:cNvCxnSpPr>
              <p:nvPr/>
            </p:nvCxnSpPr>
            <p:spPr>
              <a:xfrm>
                <a:off x="4692517" y="5935929"/>
                <a:ext cx="0" cy="69702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63A0383-678B-4131-B069-42DC29F12EAE}"/>
                  </a:ext>
                </a:extLst>
              </p:cNvPr>
              <p:cNvSpPr/>
              <p:nvPr/>
            </p:nvSpPr>
            <p:spPr>
              <a:xfrm>
                <a:off x="4705538" y="5968287"/>
                <a:ext cx="497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 </a:t>
                </a:r>
                <a:endParaRPr lang="zh-CN" altLang="en-US" sz="2800" dirty="0"/>
              </a:p>
            </p:txBody>
          </p:sp>
        </p:grp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2BBD330-9B60-40A0-9924-528BB4741331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935538" y="2878719"/>
              <a:ext cx="1714780" cy="7923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8832EB-F5A5-4133-88CE-6B2F39337C6D}"/>
                </a:ext>
              </a:extLst>
            </p:cNvPr>
            <p:cNvSpPr/>
            <p:nvPr/>
          </p:nvSpPr>
          <p:spPr>
            <a:xfrm>
              <a:off x="5840910" y="2926113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6DABEBF-96CB-4AAC-9E1C-8BF146C95893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7390595" y="2247352"/>
              <a:ext cx="2041816" cy="11929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112FFCC-FEF0-4B61-BE7D-CB25470F8AF5}"/>
                </a:ext>
              </a:extLst>
            </p:cNvPr>
            <p:cNvSpPr/>
            <p:nvPr/>
          </p:nvSpPr>
          <p:spPr>
            <a:xfrm>
              <a:off x="8036481" y="2470211"/>
              <a:ext cx="5245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endParaRPr lang="zh-CN" altLang="en-US" sz="2800" dirty="0"/>
            </a:p>
          </p:txBody>
        </p:sp>
      </p:grp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3EB5FACB-2BE7-47F1-8A77-2AF021E10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18557"/>
              </p:ext>
            </p:extLst>
          </p:nvPr>
        </p:nvGraphicFramePr>
        <p:xfrm>
          <a:off x="3568841" y="3781245"/>
          <a:ext cx="661071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1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s5/r2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95C9B0B8-F79E-4D6D-B23D-4A6ACE0D9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51390"/>
              </p:ext>
            </p:extLst>
          </p:nvPr>
        </p:nvGraphicFramePr>
        <p:xfrm>
          <a:off x="481936" y="4538815"/>
          <a:ext cx="2176950" cy="1332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8042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8890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FOLLOW</a:t>
                      </a:r>
                      <a:r>
                        <a:rPr lang="zh-CN" altLang="en-US" sz="2000" dirty="0"/>
                        <a:t>集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/>
                        <a:t>{$}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/>
                        <a:t>{+,$}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C8C19E8-21E8-4B87-AB86-B7BD38554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29826"/>
              </p:ext>
            </p:extLst>
          </p:nvPr>
        </p:nvGraphicFramePr>
        <p:xfrm>
          <a:off x="4777802" y="5244285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741F4841-B4A6-4C73-BDB7-B81B3AF10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53965"/>
              </p:ext>
            </p:extLst>
          </p:nvPr>
        </p:nvGraphicFramePr>
        <p:xfrm>
          <a:off x="4765180" y="6348641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95BFE80E-DE08-4505-AA7E-A184D7A13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36820"/>
              </p:ext>
            </p:extLst>
          </p:nvPr>
        </p:nvGraphicFramePr>
        <p:xfrm>
          <a:off x="4777802" y="5625819"/>
          <a:ext cx="324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5721552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6447046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7288974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n>
                            <a:solidFill>
                              <a:sysClr val="windowText" lastClr="000000"/>
                            </a:solidFill>
                          </a:ln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n>
                          <a:solidFill>
                            <a:sysClr val="windowText" lastClr="000000"/>
                          </a:solidFill>
                        </a:ln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21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2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5.3</a:t>
            </a:r>
            <a:r>
              <a:rPr lang="zh-CN" altLang="en-US" b="1" dirty="0"/>
              <a:t>：</a:t>
            </a:r>
            <a:r>
              <a:rPr lang="en-US" altLang="zh-CN" b="1" dirty="0"/>
              <a:t>LR(1)</a:t>
            </a:r>
            <a:r>
              <a:rPr lang="zh-CN" altLang="en-US" b="1" dirty="0"/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7225341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45594-4D9A-4109-8A29-E0B1B81A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分析算法的思想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DEA350-DA73-4816-BFF7-C5B95A7E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4C1644-3498-4CB8-A62E-8208B236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LR(0)</a:t>
            </a:r>
            <a:r>
              <a:rPr lang="zh-CN" altLang="en-US" dirty="0"/>
              <a:t>，通过进一步判断一个前看符号，来决定是否执行归约动作</a:t>
            </a:r>
            <a:endParaRPr lang="en-US" altLang="zh-CN" dirty="0"/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属于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n</a:t>
            </a:r>
            <a:endParaRPr lang="zh-CN" altLang="en-US" dirty="0"/>
          </a:p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有可能减少需要归约的情况</a:t>
            </a:r>
          </a:p>
          <a:p>
            <a:pPr lvl="1"/>
            <a:r>
              <a:rPr lang="zh-CN" altLang="en-US" dirty="0"/>
              <a:t>有可能去除需要移进</a:t>
            </a:r>
            <a:r>
              <a:rPr lang="en-US" altLang="zh-CN" dirty="0"/>
              <a:t>-</a:t>
            </a:r>
            <a:r>
              <a:rPr lang="zh-CN" altLang="en-US" dirty="0"/>
              <a:t>归约冲突</a:t>
            </a:r>
          </a:p>
          <a:p>
            <a:r>
              <a:rPr lang="zh-CN" altLang="en-US" dirty="0"/>
              <a:t>缺点：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仍然有冲突出现的可能</a:t>
            </a:r>
          </a:p>
        </p:txBody>
      </p:sp>
    </p:spTree>
    <p:extLst>
      <p:ext uri="{BB962C8B-B14F-4D97-AF65-F5344CB8AC3E}">
        <p14:creationId xmlns:p14="http://schemas.microsoft.com/office/powerpoint/2010/main" val="1665178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157656" y="1778938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303A5832-58C1-4140-B305-7A357638AEA9}"/>
              </a:ext>
            </a:extLst>
          </p:cNvPr>
          <p:cNvGrpSpPr/>
          <p:nvPr/>
        </p:nvGrpSpPr>
        <p:grpSpPr>
          <a:xfrm>
            <a:off x="2686610" y="1026967"/>
            <a:ext cx="9071343" cy="5736340"/>
            <a:chOff x="2686610" y="827799"/>
            <a:chExt cx="9071343" cy="573634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34317FF-F7EF-418D-A713-FC90DE05A6B5}"/>
                </a:ext>
              </a:extLst>
            </p:cNvPr>
            <p:cNvGrpSpPr/>
            <p:nvPr/>
          </p:nvGrpSpPr>
          <p:grpSpPr>
            <a:xfrm>
              <a:off x="2943460" y="1001467"/>
              <a:ext cx="2387688" cy="2308324"/>
              <a:chOff x="3240221" y="4725202"/>
              <a:chExt cx="2387688" cy="2308324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A312A80-115F-45CB-BD1D-1C7342892334}"/>
                  </a:ext>
                </a:extLst>
              </p:cNvPr>
              <p:cNvSpPr/>
              <p:nvPr/>
            </p:nvSpPr>
            <p:spPr>
              <a:xfrm>
                <a:off x="3629195" y="4725202"/>
                <a:ext cx="1998714" cy="23083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pt-BR" altLang="zh-CN" sz="2400" b="1" dirty="0">
                    <a:ea typeface="微软雅黑" panose="020B0503020204020204" pitchFamily="34" charset="-122"/>
                  </a:rPr>
                  <a:t>’ 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 </a:t>
                </a:r>
                <a:r>
                  <a:rPr lang="en-US" altLang="zh-CN" sz="2400" b="1" dirty="0"/>
                  <a:t>• 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fr-F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$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=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A63BBDF-547B-4F55-91C9-D54275F17617}"/>
                  </a:ext>
                </a:extLst>
              </p:cNvPr>
              <p:cNvSpPr txBox="1"/>
              <p:nvPr/>
            </p:nvSpPr>
            <p:spPr>
              <a:xfrm>
                <a:off x="3240221" y="5264877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</a:t>
                </a:r>
                <a:endParaRPr lang="zh-CN" altLang="en-US" sz="28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3F38D64-7026-462F-BE1C-EDB9FBFBFA85}"/>
                </a:ext>
              </a:extLst>
            </p:cNvPr>
            <p:cNvGrpSpPr/>
            <p:nvPr/>
          </p:nvGrpSpPr>
          <p:grpSpPr>
            <a:xfrm>
              <a:off x="3006430" y="3309791"/>
              <a:ext cx="2394196" cy="1292235"/>
              <a:chOff x="3326922" y="6318266"/>
              <a:chExt cx="2394196" cy="1292235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C361862-CE82-4AC8-BF71-46BB44E3D426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523220"/>
                <a:chOff x="3303191" y="5908998"/>
                <a:chExt cx="2394196" cy="523220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732C0247-7E9C-42F3-9BA3-20C97EB03CDC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46166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sz="2400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2400" b="1" dirty="0"/>
                    <a:t>• </a:t>
                  </a:r>
                  <a:r>
                    <a:rPr lang="fr-FR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FE2AF0E0-4FEB-435B-A29C-C65642C415B9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/>
                    <a:t>2</a:t>
                  </a:r>
                  <a:endParaRPr lang="zh-CN" altLang="en-US" sz="2800" dirty="0"/>
                </a:p>
              </p:txBody>
            </p: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E9F60818-D1DC-4FB4-A63B-E03B354E3EDA}"/>
                  </a:ext>
                </a:extLst>
              </p:cNvPr>
              <p:cNvCxnSpPr>
                <a:cxnSpLocks/>
                <a:stCxn id="43" idx="2"/>
                <a:endCxn id="21" idx="0"/>
              </p:cNvCxnSpPr>
              <p:nvPr/>
            </p:nvCxnSpPr>
            <p:spPr>
              <a:xfrm>
                <a:off x="4652283" y="6318266"/>
                <a:ext cx="69478" cy="83057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6EA9B21-B25A-4CDD-8B70-538BDC38F333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800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EA58C2A-4808-40D9-98C2-2C0A9D412957}"/>
                </a:ext>
              </a:extLst>
            </p:cNvPr>
            <p:cNvGrpSpPr/>
            <p:nvPr/>
          </p:nvGrpSpPr>
          <p:grpSpPr>
            <a:xfrm>
              <a:off x="3009476" y="4856277"/>
              <a:ext cx="2394196" cy="892552"/>
              <a:chOff x="3303191" y="5908998"/>
              <a:chExt cx="2394196" cy="892552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E79432FD-B5ED-417F-879E-C65A8D0EE6B0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sz="2400" b="1" dirty="0"/>
                  <a:t> •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5A90AC7-F6FF-400C-9FE5-C78B5809D2D6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3</a:t>
                </a:r>
                <a:endParaRPr lang="zh-CN" altLang="en-US" sz="2800" dirty="0"/>
              </a:p>
            </p:txBody>
          </p:sp>
        </p:grp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A58DDC71-9504-4562-890C-DDEA3D0B056C}"/>
                </a:ext>
              </a:extLst>
            </p:cNvPr>
            <p:cNvSpPr/>
            <p:nvPr/>
          </p:nvSpPr>
          <p:spPr>
            <a:xfrm>
              <a:off x="2824057" y="2281473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D918BDE-263B-4978-9ACA-917A3F352AFE}"/>
                </a:ext>
              </a:extLst>
            </p:cNvPr>
            <p:cNvSpPr/>
            <p:nvPr/>
          </p:nvSpPr>
          <p:spPr>
            <a:xfrm>
              <a:off x="2772071" y="4656222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9A367BF-0D50-48E3-8EB9-9C60F5137DE3}"/>
                </a:ext>
              </a:extLst>
            </p:cNvPr>
            <p:cNvGrpSpPr/>
            <p:nvPr/>
          </p:nvGrpSpPr>
          <p:grpSpPr>
            <a:xfrm>
              <a:off x="3053625" y="5997214"/>
              <a:ext cx="2355497" cy="566925"/>
              <a:chOff x="3341890" y="5865293"/>
              <a:chExt cx="2355497" cy="566925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767E61A-82CC-4A19-85D3-93098CBDDA82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sz="2400" b="1" dirty="0"/>
                  <a:t> •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475BE8E-4439-400C-8490-4EDA14D051B3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4</a:t>
                </a:r>
                <a:endParaRPr lang="zh-CN" altLang="en-US" sz="2800" dirty="0"/>
              </a:p>
            </p:txBody>
          </p:sp>
        </p:grp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ED555361-9C86-463F-848A-FAFDA0445F3D}"/>
                </a:ext>
              </a:extLst>
            </p:cNvPr>
            <p:cNvSpPr/>
            <p:nvPr/>
          </p:nvSpPr>
          <p:spPr>
            <a:xfrm>
              <a:off x="2686610" y="1940168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ED80ECF-3827-45DB-AECC-D44A9EFED214}"/>
                </a:ext>
              </a:extLst>
            </p:cNvPr>
            <p:cNvSpPr/>
            <p:nvPr/>
          </p:nvSpPr>
          <p:spPr>
            <a:xfrm>
              <a:off x="2729232" y="5543982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3599DD2-ED8D-4D9C-BC10-02CE1D32DC08}"/>
                </a:ext>
              </a:extLst>
            </p:cNvPr>
            <p:cNvGrpSpPr/>
            <p:nvPr/>
          </p:nvGrpSpPr>
          <p:grpSpPr>
            <a:xfrm>
              <a:off x="5839525" y="1263077"/>
              <a:ext cx="2394196" cy="1631215"/>
              <a:chOff x="3303191" y="5908998"/>
              <a:chExt cx="2394196" cy="1631215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54ED1FC1-568F-45B7-96EB-56B0685D79FD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sz="2400" b="1" dirty="0"/>
                  <a:t> 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DA734A1-7723-465C-BC54-A3E72B73020F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5</a:t>
                </a:r>
                <a:endParaRPr lang="zh-CN" altLang="en-US" sz="2800" dirty="0"/>
              </a:p>
            </p:txBody>
          </p:sp>
        </p:grp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23B74160-9F27-48BA-99F8-323EF061FE1A}"/>
                </a:ext>
              </a:extLst>
            </p:cNvPr>
            <p:cNvCxnSpPr>
              <a:cxnSpLocks/>
              <a:stCxn id="43" idx="3"/>
              <a:endCxn id="68" idx="1"/>
            </p:cNvCxnSpPr>
            <p:nvPr/>
          </p:nvCxnSpPr>
          <p:spPr>
            <a:xfrm flipV="1">
              <a:off x="5331148" y="2109462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08760692-BF61-4A61-A89D-1D2FF3445BC6}"/>
                </a:ext>
              </a:extLst>
            </p:cNvPr>
            <p:cNvSpPr/>
            <p:nvPr/>
          </p:nvSpPr>
          <p:spPr>
            <a:xfrm>
              <a:off x="5568975" y="1786297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71F9EC1-8381-453B-8536-38E5ABE9FA38}"/>
                </a:ext>
              </a:extLst>
            </p:cNvPr>
            <p:cNvGrpSpPr/>
            <p:nvPr/>
          </p:nvGrpSpPr>
          <p:grpSpPr>
            <a:xfrm>
              <a:off x="5821419" y="3546873"/>
              <a:ext cx="2408010" cy="551399"/>
              <a:chOff x="3289377" y="5970553"/>
              <a:chExt cx="2408010" cy="551399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70CCE726-1A45-4E68-8521-FDB24E9A8C50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sz="2400" b="1" dirty="0"/>
                  <a:t> • 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0150CB7-6040-4F6C-959C-BE9E8D872658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6</a:t>
                </a:r>
                <a:endParaRPr lang="zh-CN" altLang="en-US" sz="2800" dirty="0"/>
              </a:p>
            </p:txBody>
          </p:sp>
        </p:grp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9F500FCA-15A5-4E96-8E09-CDFE0F6CE71A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5331148" y="2155629"/>
              <a:ext cx="917673" cy="16502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DB0E843-5B71-4085-A185-047AB0769E6A}"/>
                </a:ext>
              </a:extLst>
            </p:cNvPr>
            <p:cNvSpPr/>
            <p:nvPr/>
          </p:nvSpPr>
          <p:spPr>
            <a:xfrm>
              <a:off x="5501636" y="3123632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97D8C44-10D7-4F23-8706-66A3B140EECA}"/>
                </a:ext>
              </a:extLst>
            </p:cNvPr>
            <p:cNvGrpSpPr/>
            <p:nvPr/>
          </p:nvGrpSpPr>
          <p:grpSpPr>
            <a:xfrm>
              <a:off x="5839525" y="4632286"/>
              <a:ext cx="2394196" cy="1631215"/>
              <a:chOff x="3303191" y="5908998"/>
              <a:chExt cx="2394196" cy="1631215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BE25561A-52A8-420B-90C2-57FA6BC24AD1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5696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</a:p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sz="2400" b="1" dirty="0"/>
                  <a:t>•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F8A8436-0EA1-415A-A995-D034C08B4434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7</a:t>
                </a:r>
                <a:endParaRPr lang="zh-CN" altLang="en-US" sz="2800" dirty="0"/>
              </a:p>
            </p:txBody>
          </p:sp>
        </p:grp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2475777B-D769-4A8B-94A8-90248A95D182}"/>
                </a:ext>
              </a:extLst>
            </p:cNvPr>
            <p:cNvCxnSpPr>
              <a:cxnSpLocks/>
              <a:stCxn id="55" idx="3"/>
              <a:endCxn id="82" idx="1"/>
            </p:cNvCxnSpPr>
            <p:nvPr/>
          </p:nvCxnSpPr>
          <p:spPr>
            <a:xfrm>
              <a:off x="5403672" y="5333331"/>
              <a:ext cx="831335" cy="1453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ED33BCE0-2769-4C9B-97AE-7CFFEAC8F129}"/>
                </a:ext>
              </a:extLst>
            </p:cNvPr>
            <p:cNvSpPr/>
            <p:nvPr/>
          </p:nvSpPr>
          <p:spPr>
            <a:xfrm>
              <a:off x="5538083" y="4944187"/>
              <a:ext cx="5661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800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3FB329C5-4905-42F7-B57A-1BD35A47F7A7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 flipH="1">
              <a:off x="7230072" y="2894292"/>
              <a:ext cx="4292" cy="6525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F181716-AA52-41C7-8725-F44A4EC1CCF3}"/>
                </a:ext>
              </a:extLst>
            </p:cNvPr>
            <p:cNvSpPr/>
            <p:nvPr/>
          </p:nvSpPr>
          <p:spPr>
            <a:xfrm>
              <a:off x="6740451" y="2952479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A81F3867-A693-4725-829A-0A4782E2F202}"/>
                </a:ext>
              </a:extLst>
            </p:cNvPr>
            <p:cNvCxnSpPr>
              <a:cxnSpLocks/>
              <a:stCxn id="75" idx="2"/>
              <a:endCxn id="82" idx="0"/>
            </p:cNvCxnSpPr>
            <p:nvPr/>
          </p:nvCxnSpPr>
          <p:spPr>
            <a:xfrm>
              <a:off x="7230072" y="4008538"/>
              <a:ext cx="4292" cy="68530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DFD659-0253-4F3C-8B76-BB908B8CA840}"/>
                </a:ext>
              </a:extLst>
            </p:cNvPr>
            <p:cNvSpPr/>
            <p:nvPr/>
          </p:nvSpPr>
          <p:spPr>
            <a:xfrm>
              <a:off x="6708269" y="4087262"/>
              <a:ext cx="6367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800" dirty="0"/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846A9121-F0D8-48FF-AB82-AB22B933944F}"/>
                </a:ext>
              </a:extLst>
            </p:cNvPr>
            <p:cNvGrpSpPr/>
            <p:nvPr/>
          </p:nvGrpSpPr>
          <p:grpSpPr>
            <a:xfrm>
              <a:off x="9300594" y="1292210"/>
              <a:ext cx="1998714" cy="523220"/>
              <a:chOff x="3698673" y="5939775"/>
              <a:chExt cx="2516874" cy="523220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586970C7-F7B0-4D92-9CAE-44A0186C6824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sz="2400" b="1" dirty="0"/>
                  <a:t> </a:t>
                </a:r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sz="2400" b="1" dirty="0"/>
                  <a:t> • 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C624774E-490F-48FF-8D10-A4500FEF1BE5}"/>
                  </a:ext>
                </a:extLst>
              </p:cNvPr>
              <p:cNvSpPr txBox="1"/>
              <p:nvPr/>
            </p:nvSpPr>
            <p:spPr>
              <a:xfrm>
                <a:off x="5697387" y="5939775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8</a:t>
                </a:r>
                <a:endParaRPr lang="zh-CN" altLang="en-US" sz="2800" dirty="0"/>
              </a:p>
            </p:txBody>
          </p:sp>
        </p:grp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72CB126F-5831-43D1-9EDE-A45861BB55F7}"/>
                </a:ext>
              </a:extLst>
            </p:cNvPr>
            <p:cNvCxnSpPr>
              <a:cxnSpLocks/>
              <a:stCxn id="68" idx="3"/>
              <a:endCxn id="97" idx="1"/>
            </p:cNvCxnSpPr>
            <p:nvPr/>
          </p:nvCxnSpPr>
          <p:spPr>
            <a:xfrm flipV="1">
              <a:off x="8233721" y="1553821"/>
              <a:ext cx="1066873" cy="5556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846753C-FE0E-48B3-BA6B-CA67255BBBA0}"/>
                </a:ext>
              </a:extLst>
            </p:cNvPr>
            <p:cNvSpPr/>
            <p:nvPr/>
          </p:nvSpPr>
          <p:spPr>
            <a:xfrm>
              <a:off x="8595099" y="1308421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17AD4E1-B827-4398-BFCD-E4A7CAFEEC2C}"/>
                </a:ext>
              </a:extLst>
            </p:cNvPr>
            <p:cNvGrpSpPr/>
            <p:nvPr/>
          </p:nvGrpSpPr>
          <p:grpSpPr>
            <a:xfrm>
              <a:off x="9296194" y="3183669"/>
              <a:ext cx="1998714" cy="523220"/>
              <a:chOff x="3698673" y="5939775"/>
              <a:chExt cx="2516874" cy="523220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2311DD5B-46E9-42C5-B092-434F82606565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sz="2400" b="1" dirty="0"/>
                  <a:t> • </a:t>
                </a:r>
                <a:endPara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E62D8D6E-D240-4A64-912A-6A3146598CB3}"/>
                  </a:ext>
                </a:extLst>
              </p:cNvPr>
              <p:cNvSpPr txBox="1"/>
              <p:nvPr/>
            </p:nvSpPr>
            <p:spPr>
              <a:xfrm>
                <a:off x="5697387" y="5939775"/>
                <a:ext cx="518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9</a:t>
                </a:r>
                <a:endParaRPr lang="zh-CN" altLang="en-US" sz="2800" dirty="0"/>
              </a:p>
            </p:txBody>
          </p:sp>
        </p:grp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1E190D5F-48F1-45B4-AC0A-2FC1B4BC495F}"/>
                </a:ext>
              </a:extLst>
            </p:cNvPr>
            <p:cNvSpPr/>
            <p:nvPr/>
          </p:nvSpPr>
          <p:spPr>
            <a:xfrm>
              <a:off x="7007382" y="836572"/>
              <a:ext cx="1278816" cy="130004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91C9FFC-56C7-4478-82D0-F625886BDE65}"/>
                </a:ext>
              </a:extLst>
            </p:cNvPr>
            <p:cNvSpPr/>
            <p:nvPr/>
          </p:nvSpPr>
          <p:spPr>
            <a:xfrm>
              <a:off x="7752764" y="827799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5E76CB20-F9AE-4011-BCE1-B579BBE7D807}"/>
                </a:ext>
              </a:extLst>
            </p:cNvPr>
            <p:cNvCxnSpPr>
              <a:cxnSpLocks/>
              <a:stCxn id="68" idx="3"/>
              <a:endCxn id="104" idx="1"/>
            </p:cNvCxnSpPr>
            <p:nvPr/>
          </p:nvCxnSpPr>
          <p:spPr>
            <a:xfrm>
              <a:off x="8233721" y="2109462"/>
              <a:ext cx="1062473" cy="1335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88FD62E-2420-4E03-B2F0-A6D909A671BC}"/>
                </a:ext>
              </a:extLst>
            </p:cNvPr>
            <p:cNvSpPr/>
            <p:nvPr/>
          </p:nvSpPr>
          <p:spPr>
            <a:xfrm>
              <a:off x="8722500" y="2424942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9FBE55E-B4B1-4A97-8F44-5399671CA08B}"/>
                </a:ext>
              </a:extLst>
            </p:cNvPr>
            <p:cNvSpPr/>
            <p:nvPr/>
          </p:nvSpPr>
          <p:spPr>
            <a:xfrm>
              <a:off x="8202440" y="2136618"/>
              <a:ext cx="461794" cy="3385996"/>
            </a:xfrm>
            <a:custGeom>
              <a:avLst/>
              <a:gdLst>
                <a:gd name="connsiteX0" fmla="*/ 27160 w 461794"/>
                <a:gd name="connsiteY0" fmla="*/ 3385996 h 3385996"/>
                <a:gd name="connsiteX1" fmla="*/ 461726 w 461794"/>
                <a:gd name="connsiteY1" fmla="*/ 1484768 h 3385996"/>
                <a:gd name="connsiteX2" fmla="*/ 0 w 461794"/>
                <a:gd name="connsiteY2" fmla="*/ 0 h 338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1794" h="3385996">
                  <a:moveTo>
                    <a:pt x="27160" y="3385996"/>
                  </a:moveTo>
                  <a:cubicBezTo>
                    <a:pt x="246706" y="2717548"/>
                    <a:pt x="466253" y="2049101"/>
                    <a:pt x="461726" y="1484768"/>
                  </a:cubicBezTo>
                  <a:cubicBezTo>
                    <a:pt x="457199" y="920435"/>
                    <a:pt x="134293" y="306309"/>
                    <a:pt x="0" y="0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853BC63-8C9B-432A-8C05-ACE1E0C8D9A3}"/>
                </a:ext>
              </a:extLst>
            </p:cNvPr>
            <p:cNvSpPr/>
            <p:nvPr/>
          </p:nvSpPr>
          <p:spPr>
            <a:xfrm>
              <a:off x="8336415" y="3604000"/>
              <a:ext cx="4667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800" dirty="0"/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941B567-E74D-433D-B6C6-A0B47E749FF3}"/>
                </a:ext>
              </a:extLst>
            </p:cNvPr>
            <p:cNvGrpSpPr/>
            <p:nvPr/>
          </p:nvGrpSpPr>
          <p:grpSpPr>
            <a:xfrm>
              <a:off x="9211737" y="5125333"/>
              <a:ext cx="2546216" cy="523220"/>
              <a:chOff x="3592320" y="5955869"/>
              <a:chExt cx="3206314" cy="523220"/>
            </a:xfrm>
          </p:grpSpPr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1057FB06-BB02-4C44-B88F-38288738C746}"/>
                  </a:ext>
                </a:extLst>
              </p:cNvPr>
              <p:cNvSpPr/>
              <p:nvPr/>
            </p:nvSpPr>
            <p:spPr>
              <a:xfrm>
                <a:off x="3592320" y="5964868"/>
                <a:ext cx="2516874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sz="2400" b="1" dirty="0"/>
                  <a:t> •</a:t>
                </a:r>
                <a:endPara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6FEC3A42-F823-4ED7-969B-7F0699E198B8}"/>
                  </a:ext>
                </a:extLst>
              </p:cNvPr>
              <p:cNvSpPr txBox="1"/>
              <p:nvPr/>
            </p:nvSpPr>
            <p:spPr>
              <a:xfrm>
                <a:off x="6092986" y="5955869"/>
                <a:ext cx="705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10</a:t>
                </a:r>
                <a:endParaRPr lang="zh-CN" altLang="en-US" sz="2800" dirty="0"/>
              </a:p>
            </p:txBody>
          </p:sp>
        </p:grp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5CB77AB-3D19-4EF6-BF53-AF76565C9347}"/>
                </a:ext>
              </a:extLst>
            </p:cNvPr>
            <p:cNvCxnSpPr>
              <a:cxnSpLocks/>
              <a:stCxn id="112" idx="0"/>
              <a:endCxn id="115" idx="1"/>
            </p:cNvCxnSpPr>
            <p:nvPr/>
          </p:nvCxnSpPr>
          <p:spPr>
            <a:xfrm flipV="1">
              <a:off x="8229600" y="5365165"/>
              <a:ext cx="982137" cy="1574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39A9011-88C4-4B94-8F7C-5D3A10ED9079}"/>
                </a:ext>
              </a:extLst>
            </p:cNvPr>
            <p:cNvSpPr/>
            <p:nvPr/>
          </p:nvSpPr>
          <p:spPr>
            <a:xfrm>
              <a:off x="8532141" y="4986343"/>
              <a:ext cx="5421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800" dirty="0"/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CA08A682-E03A-46E5-9312-E37063164BF7}"/>
                </a:ext>
              </a:extLst>
            </p:cNvPr>
            <p:cNvCxnSpPr>
              <a:cxnSpLocks/>
              <a:stCxn id="82" idx="3"/>
              <a:endCxn id="104" idx="1"/>
            </p:cNvCxnSpPr>
            <p:nvPr/>
          </p:nvCxnSpPr>
          <p:spPr>
            <a:xfrm flipV="1">
              <a:off x="8233721" y="3445280"/>
              <a:ext cx="1062473" cy="20333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67CF5D4A-6769-48B6-A7C4-E3CA178AB222}"/>
                </a:ext>
              </a:extLst>
            </p:cNvPr>
            <p:cNvSpPr/>
            <p:nvPr/>
          </p:nvSpPr>
          <p:spPr>
            <a:xfrm>
              <a:off x="8852607" y="4017408"/>
              <a:ext cx="489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800" dirty="0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DF617D1C-3A02-4581-A719-ECB0F57D17F6}"/>
              </a:ext>
            </a:extLst>
          </p:cNvPr>
          <p:cNvSpPr/>
          <p:nvPr/>
        </p:nvSpPr>
        <p:spPr>
          <a:xfrm>
            <a:off x="3395175" y="5116182"/>
            <a:ext cx="1998714" cy="83099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L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R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r>
              <a:rPr lang="en-US" altLang="zh-CN" sz="2400" b="1" dirty="0"/>
              <a:t> •</a:t>
            </a:r>
            <a:endParaRPr lang="fr-F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2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440685" y="127490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C57B91DA-4159-44C5-8FFE-752461CB6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188131"/>
              </p:ext>
            </p:extLst>
          </p:nvPr>
        </p:nvGraphicFramePr>
        <p:xfrm>
          <a:off x="4283246" y="2072062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0D3A08D8-B225-4AD4-9BE8-4F3DFE04F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90259"/>
              </p:ext>
            </p:extLst>
          </p:nvPr>
        </p:nvGraphicFramePr>
        <p:xfrm>
          <a:off x="4283246" y="2072062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s7/r5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362D7A0-8304-44A6-B018-4F91CF23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" y="4000141"/>
            <a:ext cx="4203158" cy="2699657"/>
          </a:xfrm>
          <a:prstGeom prst="rect">
            <a:avLst/>
          </a:prstGeom>
        </p:spPr>
      </p:pic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BC3BBC5B-4928-4B63-BA21-06DD72EE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375134"/>
              </p:ext>
            </p:extLst>
          </p:nvPr>
        </p:nvGraphicFramePr>
        <p:xfrm>
          <a:off x="8670447" y="162495"/>
          <a:ext cx="2623506" cy="17762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18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9432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FOLLOW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{=,$}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444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{=,$}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988611"/>
                  </a:ext>
                </a:extLst>
              </a:tr>
            </a:tbl>
          </a:graphicData>
        </a:graphic>
      </p:graphicFrame>
      <p:sp>
        <p:nvSpPr>
          <p:cNvPr id="87" name="矩形 86">
            <a:extLst>
              <a:ext uri="{FF2B5EF4-FFF2-40B4-BE49-F238E27FC236}">
                <a16:creationId xmlns:a16="http://schemas.microsoft.com/office/drawing/2014/main" id="{26EA78EB-4D94-4B0A-BCDA-F14079CF6E22}"/>
              </a:ext>
            </a:extLst>
          </p:cNvPr>
          <p:cNvSpPr/>
          <p:nvPr/>
        </p:nvSpPr>
        <p:spPr>
          <a:xfrm>
            <a:off x="6408715" y="3503049"/>
            <a:ext cx="1024180" cy="426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1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87780-B47C-4D12-B5B7-A12350DF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5E0A31-B65E-4DA4-A230-707C96BD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18BBE8-8577-4535-A897-8113052B2A84}"/>
              </a:ext>
            </a:extLst>
          </p:cNvPr>
          <p:cNvSpPr/>
          <p:nvPr/>
        </p:nvSpPr>
        <p:spPr>
          <a:xfrm>
            <a:off x="8966347" y="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0D3A08D8-B225-4AD4-9BE8-4F3DFE04F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22234"/>
              </p:ext>
            </p:extLst>
          </p:nvPr>
        </p:nvGraphicFramePr>
        <p:xfrm>
          <a:off x="4328514" y="2310678"/>
          <a:ext cx="77905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80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s7/r5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C17C15A6-A7EE-4148-8B25-29EBFB7F84F7}"/>
              </a:ext>
            </a:extLst>
          </p:cNvPr>
          <p:cNvSpPr/>
          <p:nvPr/>
        </p:nvSpPr>
        <p:spPr>
          <a:xfrm>
            <a:off x="5316848" y="1508363"/>
            <a:ext cx="3272050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33964C-4C25-4D57-884E-C8C2EFBBD67C}"/>
              </a:ext>
            </a:extLst>
          </p:cNvPr>
          <p:cNvGrpSpPr/>
          <p:nvPr/>
        </p:nvGrpSpPr>
        <p:grpSpPr>
          <a:xfrm>
            <a:off x="371454" y="1134888"/>
            <a:ext cx="1681451" cy="1296675"/>
            <a:chOff x="273340" y="2039957"/>
            <a:chExt cx="1681451" cy="129667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A1219AB-331D-4612-B520-6B45712C7DCD}"/>
                </a:ext>
              </a:extLst>
            </p:cNvPr>
            <p:cNvGrpSpPr/>
            <p:nvPr/>
          </p:nvGrpSpPr>
          <p:grpSpPr>
            <a:xfrm>
              <a:off x="273340" y="2040994"/>
              <a:ext cx="908134" cy="1285899"/>
              <a:chOff x="324340" y="3429000"/>
              <a:chExt cx="1580290" cy="1285899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E969216-9B6E-4318-9382-8539337C3D00}"/>
                  </a:ext>
                </a:extLst>
              </p:cNvPr>
              <p:cNvGrpSpPr/>
              <p:nvPr/>
            </p:nvGrpSpPr>
            <p:grpSpPr>
              <a:xfrm>
                <a:off x="609078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80F03F0F-1384-481C-BA7F-ABF510137D7D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F9E95832-67A4-46DF-9F6F-ACBD19D658F8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CA7D4929-5E2B-44F9-972A-145914F8E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6533C7-DEED-4864-9EA7-17B8E093A227}"/>
                  </a:ext>
                </a:extLst>
              </p:cNvPr>
              <p:cNvSpPr txBox="1"/>
              <p:nvPr/>
            </p:nvSpPr>
            <p:spPr>
              <a:xfrm>
                <a:off x="324340" y="4345567"/>
                <a:ext cx="158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状态栈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FDDAC1B-F707-408A-82AC-0331AEAAFB49}"/>
                </a:ext>
              </a:extLst>
            </p:cNvPr>
            <p:cNvGrpSpPr/>
            <p:nvPr/>
          </p:nvGrpSpPr>
          <p:grpSpPr>
            <a:xfrm>
              <a:off x="1053261" y="2039957"/>
              <a:ext cx="901530" cy="1296675"/>
              <a:chOff x="1856676" y="3429000"/>
              <a:chExt cx="1568799" cy="1296675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FEFDFAE1-8BA9-4365-A1E6-C8B54CB1426B}"/>
                  </a:ext>
                </a:extLst>
              </p:cNvPr>
              <p:cNvGrpSpPr/>
              <p:nvPr/>
            </p:nvGrpSpPr>
            <p:grpSpPr>
              <a:xfrm>
                <a:off x="2133077" y="342900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419CE230-314B-40FA-BA83-C09F4F4A0851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20321C8F-3AEF-4791-B08C-69902C5F0D35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A35B0D8F-DD76-495E-A9EB-A3D128676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2D57FF-8F75-4E0C-A190-558DE84AB10B}"/>
                  </a:ext>
                </a:extLst>
              </p:cNvPr>
              <p:cNvSpPr txBox="1"/>
              <p:nvPr/>
            </p:nvSpPr>
            <p:spPr>
              <a:xfrm>
                <a:off x="1856676" y="4356343"/>
                <a:ext cx="156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记号栈</a:t>
                </a: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C0BEF60-FB64-4C4A-B92C-D5069588FE36}"/>
                </a:ext>
              </a:extLst>
            </p:cNvPr>
            <p:cNvSpPr/>
            <p:nvPr/>
          </p:nvSpPr>
          <p:spPr>
            <a:xfrm>
              <a:off x="435479" y="260935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204C02-E4F4-4DDD-830A-163D3E4CBA2A}"/>
                </a:ext>
              </a:extLst>
            </p:cNvPr>
            <p:cNvSpPr/>
            <p:nvPr/>
          </p:nvSpPr>
          <p:spPr>
            <a:xfrm>
              <a:off x="1212102" y="2617895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80D9376-76E0-4B0D-A6CC-51900F1CB1E0}"/>
              </a:ext>
            </a:extLst>
          </p:cNvPr>
          <p:cNvGrpSpPr/>
          <p:nvPr/>
        </p:nvGrpSpPr>
        <p:grpSpPr>
          <a:xfrm>
            <a:off x="1981916" y="1134888"/>
            <a:ext cx="1864133" cy="1296675"/>
            <a:chOff x="1745029" y="2029797"/>
            <a:chExt cx="1864133" cy="129667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68FEEA6-57F8-4FA8-9472-1FF9AD477940}"/>
                </a:ext>
              </a:extLst>
            </p:cNvPr>
            <p:cNvGrpSpPr/>
            <p:nvPr/>
          </p:nvGrpSpPr>
          <p:grpSpPr>
            <a:xfrm>
              <a:off x="1927711" y="2029797"/>
              <a:ext cx="1681451" cy="1296675"/>
              <a:chOff x="1927711" y="2029797"/>
              <a:chExt cx="1681451" cy="129667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502C90F9-A6E4-4497-8934-94F8234832EB}"/>
                  </a:ext>
                </a:extLst>
              </p:cNvPr>
              <p:cNvGrpSpPr/>
              <p:nvPr/>
            </p:nvGrpSpPr>
            <p:grpSpPr>
              <a:xfrm>
                <a:off x="1927711" y="203083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B8A8E919-2EED-40C3-B758-6AF15A93604D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E98E438C-C2FF-4435-9360-FF4EB95F00B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8946249B-D0B1-4C09-B971-C5F95053AE02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CBA420A0-850F-4BE1-92A3-BCB4568F5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B904EF4E-F40E-45A8-82F6-B4E7132625EC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05595184-E48F-4CDC-BCBA-1CC7CF1C41A2}"/>
                  </a:ext>
                </a:extLst>
              </p:cNvPr>
              <p:cNvGrpSpPr/>
              <p:nvPr/>
            </p:nvGrpSpPr>
            <p:grpSpPr>
              <a:xfrm>
                <a:off x="2707632" y="202979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735DB409-5C90-4409-A403-93B258232722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37" name="直接连接符 36">
                    <a:extLst>
                      <a:ext uri="{FF2B5EF4-FFF2-40B4-BE49-F238E27FC236}">
                        <a16:creationId xmlns:a16="http://schemas.microsoft.com/office/drawing/2014/main" id="{66805D16-BFEC-4439-942C-B9819DFA716D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2C181A11-7E70-4DE7-9A0C-EE697B648D7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1A4C7955-4B5A-4E22-8B96-7C117AFAF2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19C5F5B-A8EE-40C6-96E0-0AABA2A0A875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67E5002-671D-4689-92E3-0BD29702D749}"/>
                  </a:ext>
                </a:extLst>
              </p:cNvPr>
              <p:cNvSpPr/>
              <p:nvPr/>
            </p:nvSpPr>
            <p:spPr>
              <a:xfrm>
                <a:off x="2089850" y="259919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E51FE07-CA8F-41C8-9597-6445975CA8D7}"/>
                  </a:ext>
                </a:extLst>
              </p:cNvPr>
              <p:cNvSpPr/>
              <p:nvPr/>
            </p:nvSpPr>
            <p:spPr>
              <a:xfrm>
                <a:off x="2866473" y="260773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4CD0F3D-EDF2-479C-8C14-0A80671E662C}"/>
                  </a:ext>
                </a:extLst>
              </p:cNvPr>
              <p:cNvSpPr/>
              <p:nvPr/>
            </p:nvSpPr>
            <p:spPr>
              <a:xfrm>
                <a:off x="2089850" y="227658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559E64-CFEE-49F9-BAC2-3E00D981A036}"/>
                  </a:ext>
                </a:extLst>
              </p:cNvPr>
              <p:cNvSpPr/>
              <p:nvPr/>
            </p:nvSpPr>
            <p:spPr>
              <a:xfrm>
                <a:off x="2866469" y="227700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</a:p>
            </p:txBody>
          </p:sp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834078F5-2D6C-4F6C-BFF4-C60D133B3B19}"/>
                </a:ext>
              </a:extLst>
            </p:cNvPr>
            <p:cNvSpPr/>
            <p:nvPr/>
          </p:nvSpPr>
          <p:spPr>
            <a:xfrm>
              <a:off x="1745029" y="2497844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866CA3A-3E39-413C-92E3-A43745035083}"/>
              </a:ext>
            </a:extLst>
          </p:cNvPr>
          <p:cNvGrpSpPr/>
          <p:nvPr/>
        </p:nvGrpSpPr>
        <p:grpSpPr>
          <a:xfrm>
            <a:off x="380834" y="2170974"/>
            <a:ext cx="1771593" cy="1722792"/>
            <a:chOff x="143947" y="3364643"/>
            <a:chExt cx="1771593" cy="172279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6ADAA99-6ABE-4760-A62E-C6AFC2E95A69}"/>
                </a:ext>
              </a:extLst>
            </p:cNvPr>
            <p:cNvGrpSpPr/>
            <p:nvPr/>
          </p:nvGrpSpPr>
          <p:grpSpPr>
            <a:xfrm>
              <a:off x="143947" y="3790760"/>
              <a:ext cx="1681451" cy="1296675"/>
              <a:chOff x="134567" y="3452107"/>
              <a:chExt cx="1681451" cy="1296675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12DB20EC-E7DF-459C-9EF1-373333ADCA92}"/>
                  </a:ext>
                </a:extLst>
              </p:cNvPr>
              <p:cNvGrpSpPr/>
              <p:nvPr/>
            </p:nvGrpSpPr>
            <p:grpSpPr>
              <a:xfrm>
                <a:off x="134567" y="3453144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2595F4F1-E4D0-428C-BC85-6F383A67FC66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2970465C-293E-4F0A-8200-A7B3E2934FB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>
                    <a:extLst>
                      <a:ext uri="{FF2B5EF4-FFF2-40B4-BE49-F238E27FC236}">
                        <a16:creationId xmlns:a16="http://schemas.microsoft.com/office/drawing/2014/main" id="{9B6D6471-075E-4383-8C5F-81458874774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6275FFB7-BBDF-4592-9122-9B989BC56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D64122C-501D-4DCE-B248-B7754F493FC3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013B184-9CE0-4FA4-8DB4-E134234B905F}"/>
                  </a:ext>
                </a:extLst>
              </p:cNvPr>
              <p:cNvGrpSpPr/>
              <p:nvPr/>
            </p:nvGrpSpPr>
            <p:grpSpPr>
              <a:xfrm>
                <a:off x="914488" y="3452107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6FB4E9B1-3DF5-40FC-B56F-1D9E4C92C81D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8E16FA62-90C2-4BF3-9A83-39471D6DF2D9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>
                    <a:extLst>
                      <a:ext uri="{FF2B5EF4-FFF2-40B4-BE49-F238E27FC236}">
                        <a16:creationId xmlns:a16="http://schemas.microsoft.com/office/drawing/2014/main" id="{3DF22113-8240-444E-A1F3-8B4A273FA222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9C534F4A-8904-4E9E-8398-9B6009EE41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A387178F-57FF-4848-9092-6D156B82E785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15500B4-AF51-4B4D-9B8D-2A12B8D99DDE}"/>
                  </a:ext>
                </a:extLst>
              </p:cNvPr>
              <p:cNvSpPr/>
              <p:nvPr/>
            </p:nvSpPr>
            <p:spPr>
              <a:xfrm>
                <a:off x="296706" y="4021503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DD822B9-EF85-4947-964D-1EBCF827BB8E}"/>
                  </a:ext>
                </a:extLst>
              </p:cNvPr>
              <p:cNvSpPr/>
              <p:nvPr/>
            </p:nvSpPr>
            <p:spPr>
              <a:xfrm>
                <a:off x="1073329" y="403004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8CE8854-9E23-4876-947C-C6797473F2EB}"/>
                  </a:ext>
                </a:extLst>
              </p:cNvPr>
              <p:cNvSpPr/>
              <p:nvPr/>
            </p:nvSpPr>
            <p:spPr>
              <a:xfrm>
                <a:off x="296706" y="3698891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83BA689-B19A-428D-966B-A222725D0CAE}"/>
                  </a:ext>
                </a:extLst>
              </p:cNvPr>
              <p:cNvSpPr/>
              <p:nvPr/>
            </p:nvSpPr>
            <p:spPr>
              <a:xfrm>
                <a:off x="1073325" y="3699316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</a:p>
            </p:txBody>
          </p:sp>
        </p:grp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BF1979B3-A5A7-4CF7-BBB3-5FABFAA1E2CE}"/>
                </a:ext>
              </a:extLst>
            </p:cNvPr>
            <p:cNvSpPr/>
            <p:nvPr/>
          </p:nvSpPr>
          <p:spPr>
            <a:xfrm rot="7491347">
              <a:off x="1629889" y="3481144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FBFF9A0-2361-42B4-9214-2B7A92EC34BE}"/>
              </a:ext>
            </a:extLst>
          </p:cNvPr>
          <p:cNvGrpSpPr/>
          <p:nvPr/>
        </p:nvGrpSpPr>
        <p:grpSpPr>
          <a:xfrm>
            <a:off x="2004027" y="2608964"/>
            <a:ext cx="1883277" cy="1296675"/>
            <a:chOff x="1767140" y="3802633"/>
            <a:chExt cx="1883277" cy="1296675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02F44938-604F-4755-A6ED-42BB6E21BC2C}"/>
                </a:ext>
              </a:extLst>
            </p:cNvPr>
            <p:cNvGrpSpPr/>
            <p:nvPr/>
          </p:nvGrpSpPr>
          <p:grpSpPr>
            <a:xfrm>
              <a:off x="1968966" y="3802633"/>
              <a:ext cx="1681451" cy="1296675"/>
              <a:chOff x="1995119" y="3710181"/>
              <a:chExt cx="1681451" cy="1296675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063A6F25-5362-44D7-B79F-B7A218AD598C}"/>
                  </a:ext>
                </a:extLst>
              </p:cNvPr>
              <p:cNvGrpSpPr/>
              <p:nvPr/>
            </p:nvGrpSpPr>
            <p:grpSpPr>
              <a:xfrm>
                <a:off x="1995119" y="3711218"/>
                <a:ext cx="908134" cy="1285899"/>
                <a:chOff x="324340" y="3429000"/>
                <a:chExt cx="1580290" cy="1285899"/>
              </a:xfrm>
            </p:grpSpPr>
            <p:grpSp>
              <p:nvGrpSpPr>
                <p:cNvPr id="88" name="组合 87">
                  <a:extLst>
                    <a:ext uri="{FF2B5EF4-FFF2-40B4-BE49-F238E27FC236}">
                      <a16:creationId xmlns:a16="http://schemas.microsoft.com/office/drawing/2014/main" id="{23BDEC57-9C7D-464E-BCCC-784CEDE566B5}"/>
                    </a:ext>
                  </a:extLst>
                </p:cNvPr>
                <p:cNvGrpSpPr/>
                <p:nvPr/>
              </p:nvGrpSpPr>
              <p:grpSpPr>
                <a:xfrm>
                  <a:off x="609078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90" name="直接连接符 89">
                    <a:extLst>
                      <a:ext uri="{FF2B5EF4-FFF2-40B4-BE49-F238E27FC236}">
                        <a16:creationId xmlns:a16="http://schemas.microsoft.com/office/drawing/2014/main" id="{6AA6971B-51E1-410D-B4F0-A494DB652AB8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直接连接符 90">
                    <a:extLst>
                      <a:ext uri="{FF2B5EF4-FFF2-40B4-BE49-F238E27FC236}">
                        <a16:creationId xmlns:a16="http://schemas.microsoft.com/office/drawing/2014/main" id="{44B17E65-FC4A-4AA2-B805-D1CE3EF89D4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接连接符 91">
                    <a:extLst>
                      <a:ext uri="{FF2B5EF4-FFF2-40B4-BE49-F238E27FC236}">
                        <a16:creationId xmlns:a16="http://schemas.microsoft.com/office/drawing/2014/main" id="{853A6476-B412-4848-9219-069FEFB33F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7B294169-98BC-4C3A-A87F-7481E2ECF846}"/>
                    </a:ext>
                  </a:extLst>
                </p:cNvPr>
                <p:cNvSpPr txBox="1"/>
                <p:nvPr/>
              </p:nvSpPr>
              <p:spPr>
                <a:xfrm>
                  <a:off x="324340" y="4345567"/>
                  <a:ext cx="158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状态栈</a:t>
                  </a: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6FD79161-3761-4C07-8034-1C61530F19DD}"/>
                  </a:ext>
                </a:extLst>
              </p:cNvPr>
              <p:cNvGrpSpPr/>
              <p:nvPr/>
            </p:nvGrpSpPr>
            <p:grpSpPr>
              <a:xfrm>
                <a:off x="2775040" y="3710181"/>
                <a:ext cx="901530" cy="1296675"/>
                <a:chOff x="1856676" y="3429000"/>
                <a:chExt cx="1568799" cy="1296675"/>
              </a:xfrm>
            </p:grpSpPr>
            <p:grpSp>
              <p:nvGrpSpPr>
                <p:cNvPr id="81" name="组合 80">
                  <a:extLst>
                    <a:ext uri="{FF2B5EF4-FFF2-40B4-BE49-F238E27FC236}">
                      <a16:creationId xmlns:a16="http://schemas.microsoft.com/office/drawing/2014/main" id="{FC735610-46F6-4C47-A3CF-3AB7251A086A}"/>
                    </a:ext>
                  </a:extLst>
                </p:cNvPr>
                <p:cNvGrpSpPr/>
                <p:nvPr/>
              </p:nvGrpSpPr>
              <p:grpSpPr>
                <a:xfrm>
                  <a:off x="2133077" y="342900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8B8129E4-EA38-476B-A48B-9BC1CD49E40E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30F90D19-368D-4E98-95F7-8CD7BCEC6ECF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0D61B080-F915-41D6-AFC6-47F208D388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35853A62-ECB2-4D75-B9A3-FE9FCFE03D47}"/>
                    </a:ext>
                  </a:extLst>
                </p:cNvPr>
                <p:cNvSpPr txBox="1"/>
                <p:nvPr/>
              </p:nvSpPr>
              <p:spPr>
                <a:xfrm>
                  <a:off x="1856676" y="4356343"/>
                  <a:ext cx="15687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记号栈</a:t>
                  </a:r>
                </a:p>
              </p:txBody>
            </p:sp>
          </p:grp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297F5AE-89BD-4D81-9A79-E43759229C9E}"/>
                  </a:ext>
                </a:extLst>
              </p:cNvPr>
              <p:cNvSpPr/>
              <p:nvPr/>
            </p:nvSpPr>
            <p:spPr>
              <a:xfrm>
                <a:off x="2157258" y="4279577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7565614-D123-472A-82F2-BE828BB277D1}"/>
                  </a:ext>
                </a:extLst>
              </p:cNvPr>
              <p:cNvSpPr/>
              <p:nvPr/>
            </p:nvSpPr>
            <p:spPr>
              <a:xfrm>
                <a:off x="2933881" y="4288119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92FE121E-F7AB-438A-AE3B-AF7848175382}"/>
                  </a:ext>
                </a:extLst>
              </p:cNvPr>
              <p:cNvSpPr/>
              <p:nvPr/>
            </p:nvSpPr>
            <p:spPr>
              <a:xfrm>
                <a:off x="2157258" y="3956965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123F803-9BD5-405C-B9A6-CDA7E338C4A1}"/>
                  </a:ext>
                </a:extLst>
              </p:cNvPr>
              <p:cNvSpPr/>
              <p:nvPr/>
            </p:nvSpPr>
            <p:spPr>
              <a:xfrm>
                <a:off x="2933877" y="3957390"/>
                <a:ext cx="583856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</p:txBody>
          </p:sp>
        </p:grp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43F08DDD-D619-4488-8B50-C46A90EA13DB}"/>
                </a:ext>
              </a:extLst>
            </p:cNvPr>
            <p:cNvSpPr/>
            <p:nvPr/>
          </p:nvSpPr>
          <p:spPr>
            <a:xfrm>
              <a:off x="1767140" y="4042139"/>
              <a:ext cx="223937" cy="185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AFF7C9D-6E83-44B3-AA85-1FBC3EEF8F93}"/>
              </a:ext>
            </a:extLst>
          </p:cNvPr>
          <p:cNvGrpSpPr/>
          <p:nvPr/>
        </p:nvGrpSpPr>
        <p:grpSpPr>
          <a:xfrm rot="16200000">
            <a:off x="7230939" y="1223897"/>
            <a:ext cx="438030" cy="325663"/>
            <a:chOff x="7354123" y="74748"/>
            <a:chExt cx="438030" cy="325663"/>
          </a:xfrm>
        </p:grpSpPr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BF591AB4-3331-433D-8796-86DC60D17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0674D2D7-73CE-4F03-AC1F-F656010EDF37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684D29A8-3835-4702-B106-4E1F896A3258}"/>
              </a:ext>
            </a:extLst>
          </p:cNvPr>
          <p:cNvSpPr/>
          <p:nvPr/>
        </p:nvSpPr>
        <p:spPr>
          <a:xfrm>
            <a:off x="5692417" y="3008287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C519C58-D096-4C7A-BF6B-B9ABEFC2ECB2}"/>
              </a:ext>
            </a:extLst>
          </p:cNvPr>
          <p:cNvGrpSpPr/>
          <p:nvPr/>
        </p:nvGrpSpPr>
        <p:grpSpPr>
          <a:xfrm rot="16200000">
            <a:off x="7593964" y="1233997"/>
            <a:ext cx="438030" cy="325663"/>
            <a:chOff x="7354123" y="74748"/>
            <a:chExt cx="438030" cy="325663"/>
          </a:xfrm>
        </p:grpSpPr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B021178A-CFFE-4E9B-A57B-D12886051E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794FA1E5-0C53-4FFE-94A2-AF37BA375A7A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3624AC46-1714-4250-8429-DC522F56CD61}"/>
              </a:ext>
            </a:extLst>
          </p:cNvPr>
          <p:cNvSpPr/>
          <p:nvPr/>
        </p:nvSpPr>
        <p:spPr>
          <a:xfrm>
            <a:off x="6588471" y="4859269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41AA99C-9E76-44FD-93A3-CD6A64C24AAC}"/>
              </a:ext>
            </a:extLst>
          </p:cNvPr>
          <p:cNvSpPr/>
          <p:nvPr/>
        </p:nvSpPr>
        <p:spPr>
          <a:xfrm>
            <a:off x="10288551" y="3020991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96934444-5442-4203-83A5-6A4F4120B4D1}"/>
              </a:ext>
            </a:extLst>
          </p:cNvPr>
          <p:cNvSpPr/>
          <p:nvPr/>
        </p:nvSpPr>
        <p:spPr>
          <a:xfrm>
            <a:off x="6971168" y="3764585"/>
            <a:ext cx="424468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7402C82A-50C0-4C30-8634-7FE42E7BF334}"/>
              </a:ext>
            </a:extLst>
          </p:cNvPr>
          <p:cNvSpPr/>
          <p:nvPr/>
        </p:nvSpPr>
        <p:spPr>
          <a:xfrm>
            <a:off x="11243955" y="3008286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99D71A-37F9-4ABE-A651-FE8F5A9D6C71}"/>
              </a:ext>
            </a:extLst>
          </p:cNvPr>
          <p:cNvSpPr/>
          <p:nvPr/>
        </p:nvSpPr>
        <p:spPr>
          <a:xfrm>
            <a:off x="6588470" y="4154335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9A638ACC-98FC-4798-B912-401284CC37DA}"/>
              </a:ext>
            </a:extLst>
          </p:cNvPr>
          <p:cNvGrpSpPr/>
          <p:nvPr/>
        </p:nvGrpSpPr>
        <p:grpSpPr>
          <a:xfrm rot="16200000">
            <a:off x="7971414" y="1223562"/>
            <a:ext cx="438030" cy="325663"/>
            <a:chOff x="7354123" y="74748"/>
            <a:chExt cx="438030" cy="325663"/>
          </a:xfrm>
        </p:grpSpPr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3BD53AB4-1876-428C-A1E8-A1CCB556A8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564E5204-1262-4D12-AD80-14564402677C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F93ED3-44F3-4E36-9457-20F5B75AB96C}"/>
              </a:ext>
            </a:extLst>
          </p:cNvPr>
          <p:cNvGrpSpPr/>
          <p:nvPr/>
        </p:nvGrpSpPr>
        <p:grpSpPr>
          <a:xfrm>
            <a:off x="371454" y="3930025"/>
            <a:ext cx="1681451" cy="1755036"/>
            <a:chOff x="371454" y="3930025"/>
            <a:chExt cx="1681451" cy="1755036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7B51728D-A1A8-4859-B604-1CA814AD8927}"/>
                </a:ext>
              </a:extLst>
            </p:cNvPr>
            <p:cNvGrpSpPr/>
            <p:nvPr/>
          </p:nvGrpSpPr>
          <p:grpSpPr>
            <a:xfrm>
              <a:off x="371454" y="3930025"/>
              <a:ext cx="1681451" cy="1755036"/>
              <a:chOff x="1968966" y="3344272"/>
              <a:chExt cx="1681451" cy="1755036"/>
            </a:xfrm>
          </p:grpSpPr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C36FEE0E-2167-4A6D-A691-ED206C506585}"/>
                  </a:ext>
                </a:extLst>
              </p:cNvPr>
              <p:cNvGrpSpPr/>
              <p:nvPr/>
            </p:nvGrpSpPr>
            <p:grpSpPr>
              <a:xfrm>
                <a:off x="1968966" y="3802633"/>
                <a:ext cx="1681451" cy="1296675"/>
                <a:chOff x="1995119" y="3710181"/>
                <a:chExt cx="1681451" cy="1296675"/>
              </a:xfrm>
            </p:grpSpPr>
            <p:grpSp>
              <p:nvGrpSpPr>
                <p:cNvPr id="151" name="组合 150">
                  <a:extLst>
                    <a:ext uri="{FF2B5EF4-FFF2-40B4-BE49-F238E27FC236}">
                      <a16:creationId xmlns:a16="http://schemas.microsoft.com/office/drawing/2014/main" id="{BF8B83B5-18A8-402C-BE17-538BDC7E5E0B}"/>
                    </a:ext>
                  </a:extLst>
                </p:cNvPr>
                <p:cNvGrpSpPr/>
                <p:nvPr/>
              </p:nvGrpSpPr>
              <p:grpSpPr>
                <a:xfrm>
                  <a:off x="1995119" y="3711218"/>
                  <a:ext cx="908134" cy="1285899"/>
                  <a:chOff x="324340" y="3429000"/>
                  <a:chExt cx="1580290" cy="1285899"/>
                </a:xfrm>
              </p:grpSpPr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B51CA8A1-81A7-4CF7-8CDD-75EB45E633C6}"/>
                      </a:ext>
                    </a:extLst>
                  </p:cNvPr>
                  <p:cNvGrpSpPr/>
                  <p:nvPr/>
                </p:nvGrpSpPr>
                <p:grpSpPr>
                  <a:xfrm>
                    <a:off x="609078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164" name="直接连接符 163">
                      <a:extLst>
                        <a:ext uri="{FF2B5EF4-FFF2-40B4-BE49-F238E27FC236}">
                          <a16:creationId xmlns:a16="http://schemas.microsoft.com/office/drawing/2014/main" id="{736C751E-6A5E-4620-8492-BBC087FC16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>
                      <a:extLst>
                        <a:ext uri="{FF2B5EF4-FFF2-40B4-BE49-F238E27FC236}">
                          <a16:creationId xmlns:a16="http://schemas.microsoft.com/office/drawing/2014/main" id="{9AE54C8E-631E-416F-BBA9-70FBA465B4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直接连接符 165">
                      <a:extLst>
                        <a:ext uri="{FF2B5EF4-FFF2-40B4-BE49-F238E27FC236}">
                          <a16:creationId xmlns:a16="http://schemas.microsoft.com/office/drawing/2014/main" id="{9D330358-3199-4BA9-A25C-5C422593D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文本框 162">
                    <a:extLst>
                      <a:ext uri="{FF2B5EF4-FFF2-40B4-BE49-F238E27FC236}">
                        <a16:creationId xmlns:a16="http://schemas.microsoft.com/office/drawing/2014/main" id="{F23FE205-67C0-4CEE-8739-EC259B2A1258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40" y="4345567"/>
                    <a:ext cx="15802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状态栈</a:t>
                    </a:r>
                  </a:p>
                </p:txBody>
              </p:sp>
            </p:grpSp>
            <p:grpSp>
              <p:nvGrpSpPr>
                <p:cNvPr id="152" name="组合 151">
                  <a:extLst>
                    <a:ext uri="{FF2B5EF4-FFF2-40B4-BE49-F238E27FC236}">
                      <a16:creationId xmlns:a16="http://schemas.microsoft.com/office/drawing/2014/main" id="{88E2B28D-2E9A-44B2-AEAE-D1736B2CDB7E}"/>
                    </a:ext>
                  </a:extLst>
                </p:cNvPr>
                <p:cNvGrpSpPr/>
                <p:nvPr/>
              </p:nvGrpSpPr>
              <p:grpSpPr>
                <a:xfrm>
                  <a:off x="2775040" y="3710181"/>
                  <a:ext cx="901530" cy="1296675"/>
                  <a:chOff x="1856676" y="3429000"/>
                  <a:chExt cx="1568799" cy="1296675"/>
                </a:xfrm>
              </p:grpSpPr>
              <p:grpSp>
                <p:nvGrpSpPr>
                  <p:cNvPr id="157" name="组合 156">
                    <a:extLst>
                      <a:ext uri="{FF2B5EF4-FFF2-40B4-BE49-F238E27FC236}">
                        <a16:creationId xmlns:a16="http://schemas.microsoft.com/office/drawing/2014/main" id="{11DB6DAA-40DD-4D99-B1D5-3BDC09609C1A}"/>
                      </a:ext>
                    </a:extLst>
                  </p:cNvPr>
                  <p:cNvGrpSpPr/>
                  <p:nvPr/>
                </p:nvGrpSpPr>
                <p:grpSpPr>
                  <a:xfrm>
                    <a:off x="2133077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159" name="直接连接符 158">
                      <a:extLst>
                        <a:ext uri="{FF2B5EF4-FFF2-40B4-BE49-F238E27FC236}">
                          <a16:creationId xmlns:a16="http://schemas.microsoft.com/office/drawing/2014/main" id="{6083964D-1247-4311-A026-BC3F785A9B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接连接符 159">
                      <a:extLst>
                        <a:ext uri="{FF2B5EF4-FFF2-40B4-BE49-F238E27FC236}">
                          <a16:creationId xmlns:a16="http://schemas.microsoft.com/office/drawing/2014/main" id="{0DFF902A-C3D4-4781-973C-B7D7245D49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直接连接符 160">
                      <a:extLst>
                        <a:ext uri="{FF2B5EF4-FFF2-40B4-BE49-F238E27FC236}">
                          <a16:creationId xmlns:a16="http://schemas.microsoft.com/office/drawing/2014/main" id="{9D96B0D4-9ED5-4EAF-A7A2-BF968B8304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8" name="文本框 157">
                    <a:extLst>
                      <a:ext uri="{FF2B5EF4-FFF2-40B4-BE49-F238E27FC236}">
                        <a16:creationId xmlns:a16="http://schemas.microsoft.com/office/drawing/2014/main" id="{3544290E-FA4B-46E3-8E5C-24484A661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676" y="4356343"/>
                    <a:ext cx="15687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记号栈</a:t>
                    </a:r>
                  </a:p>
                </p:txBody>
              </p:sp>
            </p:grpSp>
            <p:sp>
              <p:nvSpPr>
                <p:cNvPr id="153" name="矩形 152">
                  <a:extLst>
                    <a:ext uri="{FF2B5EF4-FFF2-40B4-BE49-F238E27FC236}">
                      <a16:creationId xmlns:a16="http://schemas.microsoft.com/office/drawing/2014/main" id="{6A9F5170-7A3D-4F02-9883-88EDCEF525DD}"/>
                    </a:ext>
                  </a:extLst>
                </p:cNvPr>
                <p:cNvSpPr/>
                <p:nvPr/>
              </p:nvSpPr>
              <p:spPr>
                <a:xfrm>
                  <a:off x="2157258" y="4279577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BC48FFD8-061A-46B6-8181-04CDCCA417A8}"/>
                    </a:ext>
                  </a:extLst>
                </p:cNvPr>
                <p:cNvSpPr/>
                <p:nvPr/>
              </p:nvSpPr>
              <p:spPr>
                <a:xfrm>
                  <a:off x="2933881" y="4288119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B284BD7A-C4C1-46C4-8814-0B66237FB1A5}"/>
                    </a:ext>
                  </a:extLst>
                </p:cNvPr>
                <p:cNvSpPr/>
                <p:nvPr/>
              </p:nvSpPr>
              <p:spPr>
                <a:xfrm>
                  <a:off x="2157258" y="3956965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D04F8DE4-D014-4E59-AC8A-FFC4736DEF16}"/>
                    </a:ext>
                  </a:extLst>
                </p:cNvPr>
                <p:cNvSpPr/>
                <p:nvPr/>
              </p:nvSpPr>
              <p:spPr>
                <a:xfrm>
                  <a:off x="2933877" y="3957390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</a:t>
                  </a:r>
                </a:p>
              </p:txBody>
            </p:sp>
          </p:grpSp>
          <p:sp>
            <p:nvSpPr>
              <p:cNvPr id="150" name="箭头: 右 149">
                <a:extLst>
                  <a:ext uri="{FF2B5EF4-FFF2-40B4-BE49-F238E27FC236}">
                    <a16:creationId xmlns:a16="http://schemas.microsoft.com/office/drawing/2014/main" id="{9DCA5FCB-A632-4A17-947F-EC392DD2A0B4}"/>
                  </a:ext>
                </a:extLst>
              </p:cNvPr>
              <p:cNvSpPr/>
              <p:nvPr/>
            </p:nvSpPr>
            <p:spPr>
              <a:xfrm rot="5400000">
                <a:off x="2690970" y="3363528"/>
                <a:ext cx="223937" cy="185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6A6A33B5-712C-4380-A1BC-A2E628FD4281}"/>
                </a:ext>
              </a:extLst>
            </p:cNvPr>
            <p:cNvSpPr/>
            <p:nvPr/>
          </p:nvSpPr>
          <p:spPr>
            <a:xfrm>
              <a:off x="530459" y="4306686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F25F1DA7-BA15-4DB7-9B56-352DD1FE32F1}"/>
                </a:ext>
              </a:extLst>
            </p:cNvPr>
            <p:cNvSpPr/>
            <p:nvPr/>
          </p:nvSpPr>
          <p:spPr>
            <a:xfrm>
              <a:off x="1316448" y="4304581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462C39D-9D00-4D13-9BD6-77787FB6C183}"/>
              </a:ext>
            </a:extLst>
          </p:cNvPr>
          <p:cNvSpPr/>
          <p:nvPr/>
        </p:nvSpPr>
        <p:spPr>
          <a:xfrm rot="10800000">
            <a:off x="1993111" y="2569100"/>
            <a:ext cx="2021053" cy="125539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9900" dirty="0">
                <a:solidFill>
                  <a:srgbClr val="FF0000"/>
                </a:solidFill>
              </a:rPr>
              <a:t>x</a:t>
            </a:r>
            <a:endParaRPr lang="zh-CN" altLang="en-US" sz="19900" dirty="0">
              <a:solidFill>
                <a:srgbClr val="FF0000"/>
              </a:solidFill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3063562D-3EDE-47D0-900D-13985DA7972C}"/>
              </a:ext>
            </a:extLst>
          </p:cNvPr>
          <p:cNvSpPr/>
          <p:nvPr/>
        </p:nvSpPr>
        <p:spPr>
          <a:xfrm>
            <a:off x="6579186" y="3764585"/>
            <a:ext cx="424468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F24B9B2-2771-4ABD-8A53-F61232BF6937}"/>
              </a:ext>
            </a:extLst>
          </p:cNvPr>
          <p:cNvSpPr/>
          <p:nvPr/>
        </p:nvSpPr>
        <p:spPr>
          <a:xfrm>
            <a:off x="5606045" y="5223734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9AC683-1DD3-4BDB-84DC-ACD870A621EE}"/>
              </a:ext>
            </a:extLst>
          </p:cNvPr>
          <p:cNvGrpSpPr/>
          <p:nvPr/>
        </p:nvGrpSpPr>
        <p:grpSpPr>
          <a:xfrm>
            <a:off x="2012452" y="3978323"/>
            <a:ext cx="1864133" cy="1708980"/>
            <a:chOff x="1993111" y="4228293"/>
            <a:chExt cx="1864133" cy="1708980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8C685294-AE42-4286-A33D-17B99DD7CEF4}"/>
                </a:ext>
              </a:extLst>
            </p:cNvPr>
            <p:cNvGrpSpPr/>
            <p:nvPr/>
          </p:nvGrpSpPr>
          <p:grpSpPr>
            <a:xfrm>
              <a:off x="1993111" y="4640598"/>
              <a:ext cx="1864133" cy="1296675"/>
              <a:chOff x="1745029" y="2029797"/>
              <a:chExt cx="1864133" cy="1296675"/>
            </a:xfrm>
          </p:grpSpPr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80A4361E-0FFE-40E5-B480-08D7B536D142}"/>
                  </a:ext>
                </a:extLst>
              </p:cNvPr>
              <p:cNvGrpSpPr/>
              <p:nvPr/>
            </p:nvGrpSpPr>
            <p:grpSpPr>
              <a:xfrm>
                <a:off x="1927711" y="2029797"/>
                <a:ext cx="1681451" cy="1296675"/>
                <a:chOff x="1927711" y="2029797"/>
                <a:chExt cx="1681451" cy="1296675"/>
              </a:xfrm>
            </p:grpSpPr>
            <p:grpSp>
              <p:nvGrpSpPr>
                <p:cNvPr id="202" name="组合 201">
                  <a:extLst>
                    <a:ext uri="{FF2B5EF4-FFF2-40B4-BE49-F238E27FC236}">
                      <a16:creationId xmlns:a16="http://schemas.microsoft.com/office/drawing/2014/main" id="{41CF28AB-2683-46DF-B54D-C02FD0A21D26}"/>
                    </a:ext>
                  </a:extLst>
                </p:cNvPr>
                <p:cNvGrpSpPr/>
                <p:nvPr/>
              </p:nvGrpSpPr>
              <p:grpSpPr>
                <a:xfrm>
                  <a:off x="1927711" y="2030834"/>
                  <a:ext cx="908134" cy="1285899"/>
                  <a:chOff x="324340" y="3429000"/>
                  <a:chExt cx="1580290" cy="1285899"/>
                </a:xfrm>
              </p:grpSpPr>
              <p:grpSp>
                <p:nvGrpSpPr>
                  <p:cNvPr id="213" name="组合 212">
                    <a:extLst>
                      <a:ext uri="{FF2B5EF4-FFF2-40B4-BE49-F238E27FC236}">
                        <a16:creationId xmlns:a16="http://schemas.microsoft.com/office/drawing/2014/main" id="{15CE30AF-2E45-4755-8D26-E42373D8708C}"/>
                      </a:ext>
                    </a:extLst>
                  </p:cNvPr>
                  <p:cNvGrpSpPr/>
                  <p:nvPr/>
                </p:nvGrpSpPr>
                <p:grpSpPr>
                  <a:xfrm>
                    <a:off x="609078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215" name="直接连接符 214">
                      <a:extLst>
                        <a:ext uri="{FF2B5EF4-FFF2-40B4-BE49-F238E27FC236}">
                          <a16:creationId xmlns:a16="http://schemas.microsoft.com/office/drawing/2014/main" id="{999D4CA2-050A-42DA-ABC8-12B3E74373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>
                      <a:extLst>
                        <a:ext uri="{FF2B5EF4-FFF2-40B4-BE49-F238E27FC236}">
                          <a16:creationId xmlns:a16="http://schemas.microsoft.com/office/drawing/2014/main" id="{8B3A83F8-4BCD-47A4-8172-0C63593432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接连接符 216">
                      <a:extLst>
                        <a:ext uri="{FF2B5EF4-FFF2-40B4-BE49-F238E27FC236}">
                          <a16:creationId xmlns:a16="http://schemas.microsoft.com/office/drawing/2014/main" id="{05F5CB40-0756-462E-87C5-81FBA8143C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4" name="文本框 213">
                    <a:extLst>
                      <a:ext uri="{FF2B5EF4-FFF2-40B4-BE49-F238E27FC236}">
                        <a16:creationId xmlns:a16="http://schemas.microsoft.com/office/drawing/2014/main" id="{EEA5B8C4-5EA1-4F7E-A6BA-FF3D0EDBDFE4}"/>
                      </a:ext>
                    </a:extLst>
                  </p:cNvPr>
                  <p:cNvSpPr txBox="1"/>
                  <p:nvPr/>
                </p:nvSpPr>
                <p:spPr>
                  <a:xfrm>
                    <a:off x="324340" y="4345567"/>
                    <a:ext cx="15802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状态栈</a:t>
                    </a:r>
                  </a:p>
                </p:txBody>
              </p:sp>
            </p:grpSp>
            <p:grpSp>
              <p:nvGrpSpPr>
                <p:cNvPr id="203" name="组合 202">
                  <a:extLst>
                    <a:ext uri="{FF2B5EF4-FFF2-40B4-BE49-F238E27FC236}">
                      <a16:creationId xmlns:a16="http://schemas.microsoft.com/office/drawing/2014/main" id="{98259B79-9806-4A51-88AE-6195EF893FD8}"/>
                    </a:ext>
                  </a:extLst>
                </p:cNvPr>
                <p:cNvGrpSpPr/>
                <p:nvPr/>
              </p:nvGrpSpPr>
              <p:grpSpPr>
                <a:xfrm>
                  <a:off x="2707632" y="2029797"/>
                  <a:ext cx="901530" cy="1296675"/>
                  <a:chOff x="1856676" y="3429000"/>
                  <a:chExt cx="1568799" cy="1296675"/>
                </a:xfrm>
              </p:grpSpPr>
              <p:grpSp>
                <p:nvGrpSpPr>
                  <p:cNvPr id="208" name="组合 207">
                    <a:extLst>
                      <a:ext uri="{FF2B5EF4-FFF2-40B4-BE49-F238E27FC236}">
                        <a16:creationId xmlns:a16="http://schemas.microsoft.com/office/drawing/2014/main" id="{E151385C-57BF-4CC2-9AE1-BED92FC95F89}"/>
                      </a:ext>
                    </a:extLst>
                  </p:cNvPr>
                  <p:cNvGrpSpPr/>
                  <p:nvPr/>
                </p:nvGrpSpPr>
                <p:grpSpPr>
                  <a:xfrm>
                    <a:off x="2133077" y="3429000"/>
                    <a:ext cx="1016000" cy="928686"/>
                    <a:chOff x="6217920" y="4551680"/>
                    <a:chExt cx="1016000" cy="1940560"/>
                  </a:xfrm>
                </p:grpSpPr>
                <p:cxnSp>
                  <p:nvCxnSpPr>
                    <p:cNvPr id="210" name="直接连接符 209">
                      <a:extLst>
                        <a:ext uri="{FF2B5EF4-FFF2-40B4-BE49-F238E27FC236}">
                          <a16:creationId xmlns:a16="http://schemas.microsoft.com/office/drawing/2014/main" id="{A24A78D2-E756-4A5B-BCFD-D1B5113BAB4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17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>
                      <a:extLst>
                        <a:ext uri="{FF2B5EF4-FFF2-40B4-BE49-F238E27FC236}">
                          <a16:creationId xmlns:a16="http://schemas.microsoft.com/office/drawing/2014/main" id="{F4DD4080-CEBD-4A4A-8294-14EC1CFF62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233920" y="4551680"/>
                      <a:ext cx="0" cy="194056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接连接符 211">
                      <a:extLst>
                        <a:ext uri="{FF2B5EF4-FFF2-40B4-BE49-F238E27FC236}">
                          <a16:creationId xmlns:a16="http://schemas.microsoft.com/office/drawing/2014/main" id="{38B5ED70-7B87-4878-9B5A-76C273F07C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17920" y="6451600"/>
                      <a:ext cx="1016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9" name="文本框 208">
                    <a:extLst>
                      <a:ext uri="{FF2B5EF4-FFF2-40B4-BE49-F238E27FC236}">
                        <a16:creationId xmlns:a16="http://schemas.microsoft.com/office/drawing/2014/main" id="{9FAD4F91-FDDA-44F2-81F6-A43F2D5135BF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676" y="4356343"/>
                    <a:ext cx="15687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记号栈</a:t>
                    </a:r>
                  </a:p>
                </p:txBody>
              </p:sp>
            </p:grp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F07942BF-F773-4A9B-B8A1-0E74EEE0FE83}"/>
                    </a:ext>
                  </a:extLst>
                </p:cNvPr>
                <p:cNvSpPr/>
                <p:nvPr/>
              </p:nvSpPr>
              <p:spPr>
                <a:xfrm>
                  <a:off x="2089850" y="2599193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28DD28AC-D4FD-4DBC-9F0C-A60FAF3C3921}"/>
                    </a:ext>
                  </a:extLst>
                </p:cNvPr>
                <p:cNvSpPr/>
                <p:nvPr/>
              </p:nvSpPr>
              <p:spPr>
                <a:xfrm>
                  <a:off x="2866473" y="2607735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E40840D0-D27E-41E5-9FC5-131EDE82799C}"/>
                    </a:ext>
                  </a:extLst>
                </p:cNvPr>
                <p:cNvSpPr/>
                <p:nvPr/>
              </p:nvSpPr>
              <p:spPr>
                <a:xfrm>
                  <a:off x="2089850" y="2276581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30F5E5CA-4D43-49A7-B1B2-B7496CFB1095}"/>
                    </a:ext>
                  </a:extLst>
                </p:cNvPr>
                <p:cNvSpPr/>
                <p:nvPr/>
              </p:nvSpPr>
              <p:spPr>
                <a:xfrm>
                  <a:off x="2866469" y="2277006"/>
                  <a:ext cx="583856" cy="331154"/>
                </a:xfrm>
                <a:prstGeom prst="rect">
                  <a:avLst/>
                </a:prstGeom>
                <a:noFill/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</a:t>
                  </a:r>
                </a:p>
              </p:txBody>
            </p:sp>
          </p:grpSp>
          <p:sp>
            <p:nvSpPr>
              <p:cNvPr id="201" name="箭头: 右 200">
                <a:extLst>
                  <a:ext uri="{FF2B5EF4-FFF2-40B4-BE49-F238E27FC236}">
                    <a16:creationId xmlns:a16="http://schemas.microsoft.com/office/drawing/2014/main" id="{566A9EE5-3A3D-4ACC-9A13-B93DF6025039}"/>
                  </a:ext>
                </a:extLst>
              </p:cNvPr>
              <p:cNvSpPr/>
              <p:nvPr/>
            </p:nvSpPr>
            <p:spPr>
              <a:xfrm>
                <a:off x="1745029" y="2497844"/>
                <a:ext cx="223937" cy="185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5E97D50F-3CE9-438E-AFA9-D7F799179F3D}"/>
                </a:ext>
              </a:extLst>
            </p:cNvPr>
            <p:cNvSpPr/>
            <p:nvPr/>
          </p:nvSpPr>
          <p:spPr>
            <a:xfrm>
              <a:off x="2339375" y="4557884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309893EB-08C1-4908-B3BC-A226E772C6F0}"/>
                </a:ext>
              </a:extLst>
            </p:cNvPr>
            <p:cNvSpPr/>
            <p:nvPr/>
          </p:nvSpPr>
          <p:spPr>
            <a:xfrm>
              <a:off x="3125364" y="4555779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4B53E669-D5A2-4E6B-8F4F-4AFDBF853C82}"/>
                </a:ext>
              </a:extLst>
            </p:cNvPr>
            <p:cNvSpPr/>
            <p:nvPr/>
          </p:nvSpPr>
          <p:spPr>
            <a:xfrm>
              <a:off x="2338834" y="4230398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4AA79A6-62C9-4EDB-B040-F8DB77870F0D}"/>
                </a:ext>
              </a:extLst>
            </p:cNvPr>
            <p:cNvSpPr/>
            <p:nvPr/>
          </p:nvSpPr>
          <p:spPr>
            <a:xfrm>
              <a:off x="3124823" y="4228293"/>
              <a:ext cx="583856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</a:p>
          </p:txBody>
        </p: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BFB9934-504A-4412-BFBB-83D92A3FE944}"/>
              </a:ext>
            </a:extLst>
          </p:cNvPr>
          <p:cNvGrpSpPr/>
          <p:nvPr/>
        </p:nvGrpSpPr>
        <p:grpSpPr>
          <a:xfrm rot="16200000">
            <a:off x="8273498" y="1223562"/>
            <a:ext cx="438030" cy="325663"/>
            <a:chOff x="7354123" y="74748"/>
            <a:chExt cx="438030" cy="325663"/>
          </a:xfrm>
        </p:grpSpPr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A3F7B8DD-63A6-4842-A919-C1BBE052F2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72727" y="-85502"/>
              <a:ext cx="821" cy="438029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38A98B89-5BFE-4965-AF5C-2B469C17D21E}"/>
                </a:ext>
              </a:extLst>
            </p:cNvPr>
            <p:cNvSpPr txBox="1"/>
            <p:nvPr/>
          </p:nvSpPr>
          <p:spPr>
            <a:xfrm rot="5400000">
              <a:off x="7444655" y="52914"/>
              <a:ext cx="32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2" name="矩形 231">
            <a:extLst>
              <a:ext uri="{FF2B5EF4-FFF2-40B4-BE49-F238E27FC236}">
                <a16:creationId xmlns:a16="http://schemas.microsoft.com/office/drawing/2014/main" id="{31DE8270-E283-411F-8EE5-4CB70D4D8E3C}"/>
              </a:ext>
            </a:extLst>
          </p:cNvPr>
          <p:cNvSpPr/>
          <p:nvPr/>
        </p:nvSpPr>
        <p:spPr>
          <a:xfrm>
            <a:off x="8405357" y="4852729"/>
            <a:ext cx="807165" cy="40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DE7C108A-DE7C-43B2-AC20-DA9C6B6476E4}"/>
              </a:ext>
            </a:extLst>
          </p:cNvPr>
          <p:cNvGrpSpPr/>
          <p:nvPr/>
        </p:nvGrpSpPr>
        <p:grpSpPr>
          <a:xfrm>
            <a:off x="1011037" y="5728448"/>
            <a:ext cx="1072470" cy="861037"/>
            <a:chOff x="1011037" y="5728448"/>
            <a:chExt cx="1072470" cy="861037"/>
          </a:xfrm>
        </p:grpSpPr>
        <p:sp>
          <p:nvSpPr>
            <p:cNvPr id="231" name="箭头: 右 230">
              <a:extLst>
                <a:ext uri="{FF2B5EF4-FFF2-40B4-BE49-F238E27FC236}">
                  <a16:creationId xmlns:a16="http://schemas.microsoft.com/office/drawing/2014/main" id="{1EA1ECB3-8335-4718-A384-FE42A2E34042}"/>
                </a:ext>
              </a:extLst>
            </p:cNvPr>
            <p:cNvSpPr/>
            <p:nvPr/>
          </p:nvSpPr>
          <p:spPr>
            <a:xfrm rot="7491347">
              <a:off x="1797856" y="5844949"/>
              <a:ext cx="402151" cy="1691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9F79266-CB6E-4716-BDFA-EF9132FDB8FE}"/>
                </a:ext>
              </a:extLst>
            </p:cNvPr>
            <p:cNvSpPr txBox="1"/>
            <p:nvPr/>
          </p:nvSpPr>
          <p:spPr>
            <a:xfrm>
              <a:off x="1011037" y="5758488"/>
              <a:ext cx="8724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2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8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7" grpId="0" animBg="1"/>
      <p:bldP spid="147" grpId="1" animBg="1"/>
      <p:bldP spid="4" grpId="0" animBg="1"/>
      <p:bldP spid="175" grpId="0" animBg="1"/>
      <p:bldP spid="175" grpId="1" animBg="1"/>
      <p:bldP spid="176" grpId="0" animBg="1"/>
      <p:bldP spid="176" grpId="1" animBg="1"/>
      <p:bldP spid="2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01ADE-25FA-4016-9771-07894D32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595750" cy="8139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寻求表达能力更强、可以描述程序语法规则的方法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567110-751A-4C9C-A5A6-5AAA0CE5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F775E4-A7DF-4298-9E4F-B528D082C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78" y="1282380"/>
            <a:ext cx="10515600" cy="2029483"/>
          </a:xfrm>
        </p:spPr>
        <p:txBody>
          <a:bodyPr>
            <a:normAutofit/>
          </a:bodyPr>
          <a:lstStyle/>
          <a:p>
            <a:r>
              <a:rPr lang="zh-CN" altLang="en-US" dirty="0"/>
              <a:t>上下文无关文法（</a:t>
            </a:r>
            <a:r>
              <a:rPr lang="en-US" altLang="zh-CN" dirty="0"/>
              <a:t>Context-Free</a:t>
            </a:r>
            <a:r>
              <a:rPr lang="zh-CN" altLang="en-US" dirty="0"/>
              <a:t> </a:t>
            </a:r>
            <a:r>
              <a:rPr lang="en-US" altLang="zh-CN" dirty="0"/>
              <a:t>Grammar</a:t>
            </a:r>
            <a:r>
              <a:rPr lang="zh-CN" altLang="en-US" dirty="0"/>
              <a:t>，</a:t>
            </a:r>
            <a:r>
              <a:rPr lang="en-US" altLang="zh-CN" dirty="0"/>
              <a:t>CFG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历史背景：乔姆斯基文法体系</a:t>
            </a:r>
            <a:endParaRPr lang="en-US" altLang="zh-CN" dirty="0"/>
          </a:p>
          <a:p>
            <a:pPr lvl="2"/>
            <a:r>
              <a:rPr lang="zh-CN" altLang="en-US" dirty="0"/>
              <a:t>为研究自然语言构造的一系列数学工具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1E531B-EE31-8245-832D-D64506B02A96}"/>
              </a:ext>
            </a:extLst>
          </p:cNvPr>
          <p:cNvGrpSpPr/>
          <p:nvPr/>
        </p:nvGrpSpPr>
        <p:grpSpPr>
          <a:xfrm>
            <a:off x="8898621" y="1311372"/>
            <a:ext cx="3048000" cy="4778985"/>
            <a:chOff x="8898621" y="1311372"/>
            <a:chExt cx="3048000" cy="47789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97F7AB-5DB9-4E54-81B1-FC2211FAF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621" y="1311372"/>
              <a:ext cx="3048000" cy="406527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263DA1-6F72-40F0-B385-3EDF13EEB0A2}"/>
                </a:ext>
              </a:extLst>
            </p:cNvPr>
            <p:cNvSpPr/>
            <p:nvPr/>
          </p:nvSpPr>
          <p:spPr>
            <a:xfrm>
              <a:off x="8963055" y="5567137"/>
              <a:ext cx="29191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Noam Chomsky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2304B6-DE9E-4A02-AB66-A98BF325E2CA}"/>
              </a:ext>
            </a:extLst>
          </p:cNvPr>
          <p:cNvGrpSpPr/>
          <p:nvPr/>
        </p:nvGrpSpPr>
        <p:grpSpPr>
          <a:xfrm>
            <a:off x="623646" y="4011470"/>
            <a:ext cx="1686560" cy="1280160"/>
            <a:chOff x="555258" y="3581811"/>
            <a:chExt cx="1686560" cy="12801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58F88DF-60CC-49E5-BBE1-E27DF7D69E13}"/>
                </a:ext>
              </a:extLst>
            </p:cNvPr>
            <p:cNvSpPr/>
            <p:nvPr/>
          </p:nvSpPr>
          <p:spPr>
            <a:xfrm>
              <a:off x="555258" y="3581811"/>
              <a:ext cx="1686560" cy="12801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AD45A0E-44CC-4058-B5B5-03630F6E7066}"/>
                </a:ext>
              </a:extLst>
            </p:cNvPr>
            <p:cNvSpPr/>
            <p:nvPr/>
          </p:nvSpPr>
          <p:spPr>
            <a:xfrm>
              <a:off x="623838" y="3892011"/>
              <a:ext cx="1549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（正规文法）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0B1409-14B0-4202-815B-47C80EAD4192}"/>
              </a:ext>
            </a:extLst>
          </p:cNvPr>
          <p:cNvGrpSpPr/>
          <p:nvPr/>
        </p:nvGrpSpPr>
        <p:grpSpPr>
          <a:xfrm>
            <a:off x="466166" y="3681270"/>
            <a:ext cx="3987801" cy="1927132"/>
            <a:chOff x="397778" y="3251611"/>
            <a:chExt cx="3987801" cy="192713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7947F39-B5C9-4995-8BF4-7AF53F721D65}"/>
                </a:ext>
              </a:extLst>
            </p:cNvPr>
            <p:cNvSpPr/>
            <p:nvPr/>
          </p:nvSpPr>
          <p:spPr>
            <a:xfrm>
              <a:off x="397778" y="3251611"/>
              <a:ext cx="3845560" cy="19271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AB1980-953F-4D93-B77B-1BC62A53661B}"/>
                </a:ext>
              </a:extLst>
            </p:cNvPr>
            <p:cNvSpPr/>
            <p:nvPr/>
          </p:nvSpPr>
          <p:spPr>
            <a:xfrm>
              <a:off x="2079259" y="3892010"/>
              <a:ext cx="23063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（上下文无关文法）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018F06-F8B3-4342-A15E-251D0A7EF658}"/>
              </a:ext>
            </a:extLst>
          </p:cNvPr>
          <p:cNvGrpSpPr/>
          <p:nvPr/>
        </p:nvGrpSpPr>
        <p:grpSpPr>
          <a:xfrm>
            <a:off x="316307" y="3491945"/>
            <a:ext cx="6126480" cy="2305777"/>
            <a:chOff x="247919" y="3062286"/>
            <a:chExt cx="6126480" cy="2305777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8C202F-4082-416D-8E02-F003EE04EF20}"/>
                </a:ext>
              </a:extLst>
            </p:cNvPr>
            <p:cNvSpPr/>
            <p:nvPr/>
          </p:nvSpPr>
          <p:spPr>
            <a:xfrm>
              <a:off x="247919" y="3062286"/>
              <a:ext cx="5969000" cy="230577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55968B-7A88-4EE2-9CF3-534AC734E51D}"/>
                </a:ext>
              </a:extLst>
            </p:cNvPr>
            <p:cNvSpPr/>
            <p:nvPr/>
          </p:nvSpPr>
          <p:spPr>
            <a:xfrm>
              <a:off x="4068079" y="3889046"/>
              <a:ext cx="23063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（上下文相关文法）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BDFDE1-A13C-472B-B89A-D257CE747C6E}"/>
              </a:ext>
            </a:extLst>
          </p:cNvPr>
          <p:cNvGrpSpPr/>
          <p:nvPr/>
        </p:nvGrpSpPr>
        <p:grpSpPr>
          <a:xfrm>
            <a:off x="193116" y="3306304"/>
            <a:ext cx="8333472" cy="2690492"/>
            <a:chOff x="124728" y="2876645"/>
            <a:chExt cx="8333472" cy="269049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B978FD-9757-44BD-9062-BB93DEAE9C6B}"/>
                </a:ext>
              </a:extLst>
            </p:cNvPr>
            <p:cNvSpPr/>
            <p:nvPr/>
          </p:nvSpPr>
          <p:spPr>
            <a:xfrm>
              <a:off x="124728" y="2876645"/>
              <a:ext cx="8237219" cy="269049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29CDA10-B6B8-4DEA-B760-8BFD331709EE}"/>
                </a:ext>
              </a:extLst>
            </p:cNvPr>
            <p:cNvSpPr/>
            <p:nvPr/>
          </p:nvSpPr>
          <p:spPr>
            <a:xfrm>
              <a:off x="6069599" y="3889046"/>
              <a:ext cx="238860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0-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型文法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（无限制文法或短语结构文法）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5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18B30-3129-4B72-9CE4-9421F12E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SLR</a:t>
            </a:r>
            <a:r>
              <a:rPr lang="zh-CN" altLang="en-US" dirty="0"/>
              <a:t>分析表中的冲突：</a:t>
            </a:r>
            <a:r>
              <a:rPr lang="zh-CN" altLang="en-US" b="1" dirty="0">
                <a:solidFill>
                  <a:srgbClr val="0000FF"/>
                </a:solidFill>
              </a:rPr>
              <a:t>原因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9653D5-0046-431A-A0F4-A594A4D5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9FBA43-C92A-4FB7-AE89-B90A00F0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若某状态中包含项目</a:t>
            </a:r>
            <a:r>
              <a:rPr lang="en-US" altLang="zh-CN" b="1" dirty="0">
                <a:solidFill>
                  <a:srgbClr val="0000FF"/>
                </a:solidFill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</a:rPr>
              <a:t>𝛼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zh-CN" altLang="en-US" dirty="0"/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仅对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属于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的输入记号</a:t>
            </a:r>
            <a:r>
              <a:rPr lang="zh-CN" altLang="en-US" dirty="0">
                <a:latin typeface="微软雅黑" panose="020B0503020204020204" pitchFamily="34" charset="-122"/>
              </a:rPr>
              <a:t>添加对产生式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A ➝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𝛼</a:t>
            </a:r>
            <a:r>
              <a:rPr lang="zh-CN" altLang="en-US" dirty="0">
                <a:latin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归约操作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  <a:latin typeface="微软雅黑" panose="020B0503020204020204" pitchFamily="34" charset="-122"/>
              </a:rPr>
              <a:t>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6BD16-13F6-493A-95E0-5A2636FAD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0" y="2706849"/>
            <a:ext cx="5382960" cy="34574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F7931C3-DBC4-48FE-A365-01DC39975ADC}"/>
              </a:ext>
            </a:extLst>
          </p:cNvPr>
          <p:cNvSpPr/>
          <p:nvPr/>
        </p:nvSpPr>
        <p:spPr>
          <a:xfrm>
            <a:off x="4811992" y="6289038"/>
            <a:ext cx="3272050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A4168F-3759-4E39-9163-772CD826B81B}"/>
              </a:ext>
            </a:extLst>
          </p:cNvPr>
          <p:cNvSpPr/>
          <p:nvPr/>
        </p:nvSpPr>
        <p:spPr>
          <a:xfrm>
            <a:off x="9824423" y="443863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905656-6731-4AEC-B39C-3318C4C688A6}"/>
              </a:ext>
            </a:extLst>
          </p:cNvPr>
          <p:cNvGrpSpPr/>
          <p:nvPr/>
        </p:nvGrpSpPr>
        <p:grpSpPr>
          <a:xfrm>
            <a:off x="6448017" y="693716"/>
            <a:ext cx="4127186" cy="1653417"/>
            <a:chOff x="6448017" y="693716"/>
            <a:chExt cx="4127186" cy="165341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1AC96A-0CD5-463B-9A51-EE8074CAC519}"/>
                </a:ext>
              </a:extLst>
            </p:cNvPr>
            <p:cNvSpPr/>
            <p:nvPr/>
          </p:nvSpPr>
          <p:spPr>
            <a:xfrm>
              <a:off x="6448017" y="1802601"/>
              <a:ext cx="4063056" cy="5445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4C97340-1711-4CE2-B14C-B20FB9A9B6ED}"/>
                </a:ext>
              </a:extLst>
            </p:cNvPr>
            <p:cNvSpPr txBox="1"/>
            <p:nvPr/>
          </p:nvSpPr>
          <p:spPr>
            <a:xfrm>
              <a:off x="6826312" y="693716"/>
              <a:ext cx="37488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FOLLOW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还不够精确！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34B8418-3F79-4E4F-A32F-6C49D0A6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7" y="2818033"/>
            <a:ext cx="4092665" cy="38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33CA5-CAFD-4F8F-9ABC-BC0B2B8C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0D65D3-ECE1-4AF0-B6D3-AE08B829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D9206-9157-4880-BA77-409EC94C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中定义项目为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，其含义是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已读入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endParaRPr lang="zh-CN" altLang="en-US" dirty="0"/>
          </a:p>
          <a:p>
            <a:pPr lvl="1"/>
            <a:r>
              <a:rPr lang="zh-CN" altLang="en-US" dirty="0"/>
              <a:t>剩余的输入能够匹配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</a:t>
            </a:r>
            <a:endParaRPr lang="en-US" altLang="zh-CN" dirty="0"/>
          </a:p>
          <a:p>
            <a:r>
              <a:rPr lang="en-US" altLang="zh-CN" dirty="0"/>
              <a:t>LR(1)</a:t>
            </a:r>
            <a:r>
              <a:rPr lang="zh-CN" altLang="en-US" dirty="0"/>
              <a:t>分析算法其他和</a:t>
            </a:r>
            <a:r>
              <a:rPr lang="en-US" altLang="zh-CN" dirty="0"/>
              <a:t>LR(0)</a:t>
            </a:r>
            <a:r>
              <a:rPr lang="zh-CN" altLang="en-US" dirty="0"/>
              <a:t>相同，仅</a:t>
            </a:r>
            <a:r>
              <a:rPr lang="en-US" altLang="zh-CN" b="1" dirty="0">
                <a:solidFill>
                  <a:srgbClr val="FF0000"/>
                </a:solidFill>
              </a:rPr>
              <a:t>closure</a:t>
            </a:r>
            <a:r>
              <a:rPr lang="en-US" altLang="zh-CN" dirty="0"/>
              <a:t>(</a:t>
            </a:r>
            <a:r>
              <a:rPr lang="zh-CN" altLang="en-US" dirty="0"/>
              <a:t>闭包</a:t>
            </a:r>
            <a:r>
              <a:rPr lang="en-US" altLang="zh-CN" dirty="0"/>
              <a:t>)</a:t>
            </a:r>
            <a:r>
              <a:rPr lang="zh-CN" altLang="en-US" dirty="0"/>
              <a:t>的计算和</a:t>
            </a:r>
            <a:r>
              <a:rPr lang="zh-CN" altLang="en-US" b="1" dirty="0">
                <a:solidFill>
                  <a:srgbClr val="FF0000"/>
                </a:solidFill>
              </a:rPr>
              <a:t>归约表项</a:t>
            </a:r>
            <a:r>
              <a:rPr lang="zh-CN" altLang="en-US" dirty="0"/>
              <a:t>的产生不同</a:t>
            </a:r>
            <a:endParaRPr lang="en-US" altLang="zh-CN" dirty="0"/>
          </a:p>
          <a:p>
            <a:pPr lvl="1"/>
            <a:r>
              <a:rPr lang="en-US" altLang="zh-CN" dirty="0"/>
              <a:t>closure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2"/>
            <a:r>
              <a:rPr lang="zh-CN" altLang="en-US" dirty="0"/>
              <a:t>对项目为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Y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，添加</a:t>
            </a:r>
            <a:r>
              <a:rPr lang="en-US" altLang="zh-CN" b="1" dirty="0">
                <a:solidFill>
                  <a:srgbClr val="0000FF"/>
                </a:solidFill>
              </a:rPr>
              <a:t>[Y -&gt; •</a:t>
            </a:r>
            <a:r>
              <a:rPr lang="el-GR" altLang="zh-CN" b="1" dirty="0">
                <a:solidFill>
                  <a:srgbClr val="0000FF"/>
                </a:solidFill>
              </a:rPr>
              <a:t> γ, </a:t>
            </a:r>
            <a:r>
              <a:rPr lang="en-US" altLang="zh-CN" b="1" dirty="0">
                <a:solidFill>
                  <a:srgbClr val="0000FF"/>
                </a:solidFill>
              </a:rPr>
              <a:t>b]</a:t>
            </a:r>
            <a:r>
              <a:rPr lang="zh-CN" altLang="en-US" dirty="0"/>
              <a:t>到项目集，其中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en-US" b="1" dirty="0">
                <a:solidFill>
                  <a:srgbClr val="0000FF"/>
                </a:solidFill>
              </a:rPr>
              <a:t>属于</a:t>
            </a:r>
            <a:r>
              <a:rPr lang="en-US" altLang="zh-CN" b="1" dirty="0">
                <a:solidFill>
                  <a:srgbClr val="0000FF"/>
                </a:solidFill>
              </a:rPr>
              <a:t>FIRST_S(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a)</a:t>
            </a:r>
          </a:p>
          <a:p>
            <a:pPr lvl="1"/>
            <a:r>
              <a:rPr lang="zh-CN" altLang="en-US" dirty="0"/>
              <a:t>归约表项的产生</a:t>
            </a:r>
            <a:endParaRPr lang="en-US" altLang="zh-CN" dirty="0"/>
          </a:p>
          <a:p>
            <a:pPr lvl="2"/>
            <a:r>
              <a:rPr lang="zh-CN" altLang="en-US" dirty="0"/>
              <a:t>对包含项目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的状态，对</a:t>
            </a:r>
            <a:r>
              <a:rPr lang="zh-CN" altLang="en-US" b="1" dirty="0">
                <a:solidFill>
                  <a:srgbClr val="FF0000"/>
                </a:solidFill>
              </a:rPr>
              <a:t>输入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产生该产生式的</a:t>
            </a:r>
            <a:r>
              <a:rPr lang="zh-CN" altLang="en-US" b="1" dirty="0">
                <a:solidFill>
                  <a:srgbClr val="FF0000"/>
                </a:solidFill>
              </a:rPr>
              <a:t>归约项</a:t>
            </a:r>
            <a:r>
              <a:rPr lang="en-US" altLang="zh-CN" b="1" dirty="0" err="1">
                <a:solidFill>
                  <a:srgbClr val="FF0000"/>
                </a:solidFill>
              </a:rPr>
              <a:t>r</a:t>
            </a:r>
            <a:r>
              <a:rPr lang="en-US" altLang="zh-CN" b="1" i="1" dirty="0" err="1">
                <a:solidFill>
                  <a:srgbClr val="FF0000"/>
                </a:solidFill>
              </a:rPr>
              <a:t>n</a:t>
            </a:r>
            <a:endParaRPr lang="en-US" altLang="zh-CN" b="1" i="1" dirty="0">
              <a:solidFill>
                <a:srgbClr val="FF0000"/>
              </a:solidFill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a是前看符号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335C6C-E6D5-449B-98CB-C7F8F24097C2}"/>
              </a:ext>
            </a:extLst>
          </p:cNvPr>
          <p:cNvGrpSpPr/>
          <p:nvPr/>
        </p:nvGrpSpPr>
        <p:grpSpPr>
          <a:xfrm>
            <a:off x="3854513" y="5667469"/>
            <a:ext cx="2618715" cy="886048"/>
            <a:chOff x="5429816" y="5515198"/>
            <a:chExt cx="2618715" cy="88604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296B8A1-45FE-4F21-8E49-EB1101D74513}"/>
                </a:ext>
              </a:extLst>
            </p:cNvPr>
            <p:cNvSpPr/>
            <p:nvPr/>
          </p:nvSpPr>
          <p:spPr>
            <a:xfrm>
              <a:off x="5429816" y="6001136"/>
              <a:ext cx="2446699" cy="4001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SLR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FOLLOW(X)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1352D11-90EE-432F-8990-0A57D24BE0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1685" y="5515198"/>
              <a:ext cx="1476846" cy="480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1652E-DF25-42A9-91EE-706CB482E30B}"/>
              </a:ext>
            </a:extLst>
          </p:cNvPr>
          <p:cNvSpPr txBox="1"/>
          <p:nvPr/>
        </p:nvSpPr>
        <p:spPr>
          <a:xfrm>
            <a:off x="6473228" y="6075146"/>
            <a:ext cx="330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SLR</a:t>
            </a: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遇到产生式</a:t>
            </a:r>
            <a:r>
              <a:rPr lang="zh-CN" altLang="en-US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后面可能跟的所有输入</a:t>
            </a: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时都归约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6B9298-03FA-42A6-9624-4EC967D5851B}"/>
              </a:ext>
            </a:extLst>
          </p:cNvPr>
          <p:cNvGrpSpPr/>
          <p:nvPr/>
        </p:nvGrpSpPr>
        <p:grpSpPr>
          <a:xfrm>
            <a:off x="9777744" y="4680642"/>
            <a:ext cx="2209044" cy="1567862"/>
            <a:chOff x="9777744" y="4680642"/>
            <a:chExt cx="2209044" cy="156786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E0445E9-106B-45DA-8A02-5E074685D49C}"/>
                </a:ext>
              </a:extLst>
            </p:cNvPr>
            <p:cNvSpPr txBox="1"/>
            <p:nvPr/>
          </p:nvSpPr>
          <p:spPr>
            <a:xfrm>
              <a:off x="10266629" y="4771176"/>
              <a:ext cx="172015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i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LL(1)</a:t>
              </a:r>
              <a:r>
                <a:rPr lang="zh-CN" altLang="en-US" dirty="0"/>
                <a:t>仅在遇到</a:t>
              </a:r>
              <a:r>
                <a:rPr lang="zh-CN" altLang="en-US" b="1" dirty="0">
                  <a:solidFill>
                    <a:srgbClr val="FF0000"/>
                  </a:solidFill>
                </a:rPr>
                <a:t>最右推导过程中该产生式后面可能跟的输入</a:t>
              </a:r>
              <a:r>
                <a:rPr lang="zh-CN" altLang="en-US" dirty="0"/>
                <a:t>时才归约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00377AF-D13B-4130-8461-5B1441E0CCBF}"/>
                </a:ext>
              </a:extLst>
            </p:cNvPr>
            <p:cNvCxnSpPr>
              <a:cxnSpLocks/>
            </p:cNvCxnSpPr>
            <p:nvPr/>
          </p:nvCxnSpPr>
          <p:spPr>
            <a:xfrm>
              <a:off x="9777744" y="4680642"/>
              <a:ext cx="488885" cy="289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86A8D04-5021-4C48-B404-E9F26BAB1D0A}"/>
              </a:ext>
            </a:extLst>
          </p:cNvPr>
          <p:cNvSpPr txBox="1"/>
          <p:nvPr/>
        </p:nvSpPr>
        <p:spPr>
          <a:xfrm>
            <a:off x="3692767" y="3849447"/>
            <a:ext cx="734047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注意：状态内第一个项目的前看符号与转移过来的原项目前看符号相同</a:t>
            </a:r>
          </a:p>
        </p:txBody>
      </p:sp>
    </p:spTree>
    <p:extLst>
      <p:ext uri="{BB962C8B-B14F-4D97-AF65-F5344CB8AC3E}">
        <p14:creationId xmlns:p14="http://schemas.microsoft.com/office/powerpoint/2010/main" val="33461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901688-6145-4DF1-A149-049541A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142</a:t>
            </a:fld>
            <a:endParaRPr lang="zh-CN" altLang="en-US"/>
          </a:p>
        </p:txBody>
      </p:sp>
      <p:sp>
        <p:nvSpPr>
          <p:cNvPr id="68" name="内容占位符 67">
            <a:extLst>
              <a:ext uri="{FF2B5EF4-FFF2-40B4-BE49-F238E27FC236}">
                <a16:creationId xmlns:a16="http://schemas.microsoft.com/office/drawing/2014/main" id="{E867D92A-4182-453B-80B8-A686A242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closure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对项目为</a:t>
            </a:r>
            <a:r>
              <a:rPr lang="en-US" altLang="zh-CN" b="1" dirty="0">
                <a:solidFill>
                  <a:srgbClr val="0000FF"/>
                </a:solidFill>
              </a:rPr>
              <a:t>[X ➝ 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•</a:t>
            </a:r>
            <a:r>
              <a:rPr lang="el-GR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Y 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, a]</a:t>
            </a:r>
            <a:r>
              <a:rPr lang="zh-CN" altLang="en-US" dirty="0"/>
              <a:t>，添加</a:t>
            </a:r>
            <a:r>
              <a:rPr lang="en-US" altLang="zh-CN" b="1" dirty="0">
                <a:solidFill>
                  <a:srgbClr val="0000FF"/>
                </a:solidFill>
              </a:rPr>
              <a:t>[Y -&gt; •</a:t>
            </a:r>
            <a:r>
              <a:rPr lang="el-GR" altLang="zh-CN" b="1" dirty="0">
                <a:solidFill>
                  <a:srgbClr val="0000FF"/>
                </a:solidFill>
              </a:rPr>
              <a:t> γ, </a:t>
            </a:r>
            <a:r>
              <a:rPr lang="en-US" altLang="zh-CN" b="1" dirty="0">
                <a:solidFill>
                  <a:srgbClr val="0000FF"/>
                </a:solidFill>
              </a:rPr>
              <a:t>b]</a:t>
            </a:r>
            <a:r>
              <a:rPr lang="zh-CN" altLang="en-US" dirty="0"/>
              <a:t>到项目集，其中</a:t>
            </a:r>
            <a:r>
              <a:rPr lang="en-US" altLang="zh-CN" b="1" dirty="0">
                <a:solidFill>
                  <a:srgbClr val="0000FF"/>
                </a:solidFill>
              </a:rPr>
              <a:t>b</a:t>
            </a:r>
            <a:r>
              <a:rPr lang="zh-CN" altLang="en-US" b="1" dirty="0">
                <a:solidFill>
                  <a:srgbClr val="0000FF"/>
                </a:solidFill>
              </a:rPr>
              <a:t>属于</a:t>
            </a:r>
            <a:r>
              <a:rPr lang="en-US" altLang="zh-CN" b="1" dirty="0">
                <a:solidFill>
                  <a:srgbClr val="0000FF"/>
                </a:solidFill>
              </a:rPr>
              <a:t>FIRST_S(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en-US" altLang="zh-CN" b="1" dirty="0">
                <a:solidFill>
                  <a:srgbClr val="0000FF"/>
                </a:solidFill>
              </a:rPr>
              <a:t>a)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100166" y="3429000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1B03836-2980-4849-A054-5558854F3EF3}"/>
              </a:ext>
            </a:extLst>
          </p:cNvPr>
          <p:cNvSpPr/>
          <p:nvPr/>
        </p:nvSpPr>
        <p:spPr>
          <a:xfrm>
            <a:off x="3740792" y="3154203"/>
            <a:ext cx="2901043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ea typeface="微软雅黑" panose="020B0503020204020204" pitchFamily="34" charset="-122"/>
              </a:rPr>
              <a:t>’ 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en-US" altLang="zh-CN" sz="2400" b="1" dirty="0"/>
              <a:t>•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= 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endParaRPr lang="pt-BR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-&gt; </a:t>
            </a:r>
            <a:r>
              <a:rPr lang="en-US" altLang="zh-CN" sz="2400" b="1" dirty="0"/>
              <a:t>• </a:t>
            </a:r>
            <a:r>
              <a: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</a:t>
            </a:r>
            <a:r>
              <a:rPr lang="fr-F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F62A3C3-57DC-49CC-B8C0-6B2769E7F405}"/>
              </a:ext>
            </a:extLst>
          </p:cNvPr>
          <p:cNvSpPr txBox="1"/>
          <p:nvPr/>
        </p:nvSpPr>
        <p:spPr>
          <a:xfrm>
            <a:off x="3222632" y="4321552"/>
            <a:ext cx="51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358F883-40B8-4BE6-B0AE-EC2352528020}"/>
              </a:ext>
            </a:extLst>
          </p:cNvPr>
          <p:cNvGrpSpPr/>
          <p:nvPr/>
        </p:nvGrpSpPr>
        <p:grpSpPr>
          <a:xfrm>
            <a:off x="6797590" y="3429000"/>
            <a:ext cx="4018337" cy="2308324"/>
            <a:chOff x="6797590" y="3429000"/>
            <a:chExt cx="4018337" cy="230832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F2A795C-1368-4290-9FD5-643E3C36A27C}"/>
                </a:ext>
              </a:extLst>
            </p:cNvPr>
            <p:cNvSpPr/>
            <p:nvPr/>
          </p:nvSpPr>
          <p:spPr>
            <a:xfrm>
              <a:off x="7914884" y="3429000"/>
              <a:ext cx="2901043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sz="2400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/>
                <a:t>• 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sz="2400" b="1" dirty="0"/>
                <a:t>• </a:t>
              </a:r>
              <a:r>
                <a:rPr lang="pt-B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E68B702-8764-4599-B13E-62CC8A9B5339}"/>
                </a:ext>
              </a:extLst>
            </p:cNvPr>
            <p:cNvSpPr txBox="1"/>
            <p:nvPr/>
          </p:nvSpPr>
          <p:spPr>
            <a:xfrm>
              <a:off x="7467198" y="4321552"/>
              <a:ext cx="518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  <p:sp>
          <p:nvSpPr>
            <p:cNvPr id="71" name="箭头: 右 70">
              <a:extLst>
                <a:ext uri="{FF2B5EF4-FFF2-40B4-BE49-F238E27FC236}">
                  <a16:creationId xmlns:a16="http://schemas.microsoft.com/office/drawing/2014/main" id="{41ABED1D-D3E6-4AFA-9B78-5C220EA51300}"/>
                </a:ext>
              </a:extLst>
            </p:cNvPr>
            <p:cNvSpPr/>
            <p:nvPr/>
          </p:nvSpPr>
          <p:spPr>
            <a:xfrm>
              <a:off x="6797590" y="4401508"/>
              <a:ext cx="686152" cy="3633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72129A5B-09D7-4CA9-B543-EE1EA4E30637}"/>
              </a:ext>
            </a:extLst>
          </p:cNvPr>
          <p:cNvSpPr/>
          <p:nvPr/>
        </p:nvSpPr>
        <p:spPr>
          <a:xfrm>
            <a:off x="3784895" y="4303446"/>
            <a:ext cx="2090804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BD49A9F-D6BF-48FD-8CB9-77D6FC97DD07}"/>
              </a:ext>
            </a:extLst>
          </p:cNvPr>
          <p:cNvSpPr/>
          <p:nvPr/>
        </p:nvSpPr>
        <p:spPr>
          <a:xfrm>
            <a:off x="3784549" y="5376710"/>
            <a:ext cx="2090804" cy="721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6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allAtOnce" animBg="1"/>
      <p:bldP spid="73" grpId="0" animBg="1"/>
      <p:bldP spid="74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82347" y="4260903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EB4F2F-2A45-4B12-94FA-2CCA08EE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66" y="253428"/>
            <a:ext cx="5578056" cy="572990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0DB95E24-EC5D-4470-92EA-4B25449CD6D6}"/>
              </a:ext>
            </a:extLst>
          </p:cNvPr>
          <p:cNvGrpSpPr/>
          <p:nvPr/>
        </p:nvGrpSpPr>
        <p:grpSpPr>
          <a:xfrm>
            <a:off x="86681" y="1110368"/>
            <a:ext cx="3124920" cy="2574214"/>
            <a:chOff x="86681" y="1110368"/>
            <a:chExt cx="3124920" cy="2574214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E2ED80D-7398-4029-8029-64083DB1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81" y="1677469"/>
              <a:ext cx="3124920" cy="200711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E57F376-88CC-4190-BC71-AF4E82DD7331}"/>
                </a:ext>
              </a:extLst>
            </p:cNvPr>
            <p:cNvSpPr/>
            <p:nvPr/>
          </p:nvSpPr>
          <p:spPr>
            <a:xfrm>
              <a:off x="1267447" y="1110368"/>
              <a:ext cx="7697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/>
                <a:t>SLR</a:t>
              </a:r>
              <a:endParaRPr lang="zh-CN" altLang="en-US" sz="32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A61D87-1202-41E8-84F5-C8CEFBA590D0}"/>
              </a:ext>
            </a:extLst>
          </p:cNvPr>
          <p:cNvGrpSpPr/>
          <p:nvPr/>
        </p:nvGrpSpPr>
        <p:grpSpPr>
          <a:xfrm>
            <a:off x="3474826" y="1146625"/>
            <a:ext cx="2387688" cy="1754326"/>
            <a:chOff x="3240221" y="4725202"/>
            <a:chExt cx="2387688" cy="1754326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51C5D29-6A06-4340-83FB-46A94F7DA846}"/>
                </a:ext>
              </a:extLst>
            </p:cNvPr>
            <p:cNvSpPr/>
            <p:nvPr/>
          </p:nvSpPr>
          <p:spPr>
            <a:xfrm>
              <a:off x="3629195" y="4725202"/>
              <a:ext cx="1998714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b="1" dirty="0"/>
                <a:t>•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289C1F6-9C48-4666-9910-FB6D4C27ED29}"/>
                </a:ext>
              </a:extLst>
            </p:cNvPr>
            <p:cNvSpPr txBox="1"/>
            <p:nvPr/>
          </p:nvSpPr>
          <p:spPr>
            <a:xfrm>
              <a:off x="3240221" y="5264877"/>
              <a:ext cx="518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B6837C6C-0953-49C9-9853-353CBA1C737E}"/>
              </a:ext>
            </a:extLst>
          </p:cNvPr>
          <p:cNvGrpSpPr/>
          <p:nvPr/>
        </p:nvGrpSpPr>
        <p:grpSpPr>
          <a:xfrm>
            <a:off x="3217976" y="972957"/>
            <a:ext cx="9172936" cy="5872251"/>
            <a:chOff x="3217976" y="972957"/>
            <a:chExt cx="9172936" cy="5872251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18806C42-A6D2-4295-9F4E-4CBCEC095217}"/>
                </a:ext>
              </a:extLst>
            </p:cNvPr>
            <p:cNvGrpSpPr/>
            <p:nvPr/>
          </p:nvGrpSpPr>
          <p:grpSpPr>
            <a:xfrm>
              <a:off x="9857566" y="2848848"/>
              <a:ext cx="2533346" cy="408837"/>
              <a:chOff x="3736458" y="4865983"/>
              <a:chExt cx="3190108" cy="408837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95256FD-2965-432D-BB43-BBE0C77722D8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AF4F81B-703D-4CF6-BC6C-D92A8E86B715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11</a:t>
                </a:r>
                <a:endParaRPr lang="zh-CN" altLang="en-US" sz="2000" dirty="0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94E4E9FA-AC09-453A-A901-38E75B5CAF31}"/>
                </a:ext>
              </a:extLst>
            </p:cNvPr>
            <p:cNvGrpSpPr/>
            <p:nvPr/>
          </p:nvGrpSpPr>
          <p:grpSpPr>
            <a:xfrm>
              <a:off x="9857566" y="3488303"/>
              <a:ext cx="2533346" cy="408837"/>
              <a:chOff x="3736458" y="4865983"/>
              <a:chExt cx="3190108" cy="408837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2039D3C-682E-4770-A803-5FEDEC8477DE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7C70281-7012-4A64-B4CB-8682F760FD2A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12</a:t>
                </a:r>
                <a:endParaRPr lang="zh-CN" altLang="en-US" sz="2000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093EAD5-9AEF-48C4-B410-7DE0C28D08D1}"/>
                </a:ext>
              </a:extLst>
            </p:cNvPr>
            <p:cNvGrpSpPr/>
            <p:nvPr/>
          </p:nvGrpSpPr>
          <p:grpSpPr>
            <a:xfrm>
              <a:off x="3537796" y="2900951"/>
              <a:ext cx="2394196" cy="1753900"/>
              <a:chOff x="3326922" y="5764268"/>
              <a:chExt cx="2394196" cy="1753900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59957EFF-BEE5-463C-9DF2-692A966BCF5D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430887"/>
                <a:chOff x="3303191" y="5908998"/>
                <a:chExt cx="2394196" cy="430887"/>
              </a:xfrm>
            </p:grpSpPr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C7D07EEB-4D42-4272-B4BD-771F0634AF75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369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1" dirty="0"/>
                    <a:t>•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3B0D3EAD-3EC2-4A4B-85F8-A66F65CEAA31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2</a:t>
                  </a:r>
                  <a:endParaRPr lang="zh-CN" altLang="en-US" sz="2000" dirty="0"/>
                </a:p>
              </p:txBody>
            </p:sp>
          </p:grp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1D3D7722-6276-4DE7-A205-BE8384E045DE}"/>
                  </a:ext>
                </a:extLst>
              </p:cNvPr>
              <p:cNvCxnSpPr>
                <a:cxnSpLocks/>
                <a:stCxn id="84" idx="2"/>
                <a:endCxn id="82" idx="0"/>
              </p:cNvCxnSpPr>
              <p:nvPr/>
            </p:nvCxnSpPr>
            <p:spPr>
              <a:xfrm>
                <a:off x="4663169" y="5764268"/>
                <a:ext cx="58592" cy="138456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BF8346F-650C-451F-8055-F1E3B469B34B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4154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0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025827E-3BE5-4452-A6EF-0AA81FC5BA0E}"/>
                </a:ext>
              </a:extLst>
            </p:cNvPr>
            <p:cNvGrpSpPr/>
            <p:nvPr/>
          </p:nvGrpSpPr>
          <p:grpSpPr>
            <a:xfrm>
              <a:off x="3540842" y="5001435"/>
              <a:ext cx="2394196" cy="707886"/>
              <a:chOff x="3303191" y="5908998"/>
              <a:chExt cx="2394196" cy="707886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AE64CA9-AB80-42F4-9E21-E838DADF7C8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715EB6F-5CA0-4169-BB0D-38A883136667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F929A3C-B5F6-4026-A630-E5A1F7B4A321}"/>
                </a:ext>
              </a:extLst>
            </p:cNvPr>
            <p:cNvSpPr/>
            <p:nvPr/>
          </p:nvSpPr>
          <p:spPr>
            <a:xfrm>
              <a:off x="3355423" y="2426631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EFC6C7-C7FB-46E5-B7B1-7F06C7BA361A}"/>
                </a:ext>
              </a:extLst>
            </p:cNvPr>
            <p:cNvSpPr/>
            <p:nvPr/>
          </p:nvSpPr>
          <p:spPr>
            <a:xfrm>
              <a:off x="3303437" y="480138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AE13C94-0BD3-4D74-82B8-595B24AA65D9}"/>
                </a:ext>
              </a:extLst>
            </p:cNvPr>
            <p:cNvGrpSpPr/>
            <p:nvPr/>
          </p:nvGrpSpPr>
          <p:grpSpPr>
            <a:xfrm>
              <a:off x="3584991" y="6142372"/>
              <a:ext cx="2355497" cy="474592"/>
              <a:chOff x="3341890" y="5865293"/>
              <a:chExt cx="2355497" cy="474592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1DE3A82-0EB4-4318-A7EC-81DCE2B6F68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AC819B3-6AFB-4520-985C-489D9E1C29CD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CB7F6BA-6644-4403-9643-BE7813F12901}"/>
                </a:ext>
              </a:extLst>
            </p:cNvPr>
            <p:cNvSpPr/>
            <p:nvPr/>
          </p:nvSpPr>
          <p:spPr>
            <a:xfrm>
              <a:off x="3217976" y="2085326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41CAED8-8EDF-4C1C-844A-042405EFA240}"/>
                </a:ext>
              </a:extLst>
            </p:cNvPr>
            <p:cNvSpPr/>
            <p:nvPr/>
          </p:nvSpPr>
          <p:spPr>
            <a:xfrm>
              <a:off x="3260598" y="56891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FCE10DB-0197-45A3-90BC-5ACF42E3D1AB}"/>
                </a:ext>
              </a:extLst>
            </p:cNvPr>
            <p:cNvGrpSpPr/>
            <p:nvPr/>
          </p:nvGrpSpPr>
          <p:grpSpPr>
            <a:xfrm>
              <a:off x="6370891" y="1408235"/>
              <a:ext cx="2394196" cy="1261884"/>
              <a:chOff x="3303191" y="5908998"/>
              <a:chExt cx="2394196" cy="1261884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003834B-D904-47D2-9370-5DC55207C621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4EC95E5-CA99-485B-B1CE-1EDC490751F8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5</a:t>
                </a:r>
                <a:endParaRPr lang="zh-CN" altLang="en-US" sz="2000" dirty="0"/>
              </a:p>
            </p:txBody>
          </p:sp>
        </p:grp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0534AB2F-B541-4E5F-A044-EE20AF82BA3E}"/>
                </a:ext>
              </a:extLst>
            </p:cNvPr>
            <p:cNvCxnSpPr>
              <a:cxnSpLocks/>
              <a:stCxn id="84" idx="3"/>
              <a:endCxn id="66" idx="1"/>
            </p:cNvCxnSpPr>
            <p:nvPr/>
          </p:nvCxnSpPr>
          <p:spPr>
            <a:xfrm>
              <a:off x="5862514" y="2023788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B9588B-C0BC-40A0-898F-9E95574561D3}"/>
                </a:ext>
              </a:extLst>
            </p:cNvPr>
            <p:cNvSpPr/>
            <p:nvPr/>
          </p:nvSpPr>
          <p:spPr>
            <a:xfrm>
              <a:off x="6101716" y="1761784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FB6A697-6817-4E77-8C0F-D289F00D12B1}"/>
                </a:ext>
              </a:extLst>
            </p:cNvPr>
            <p:cNvGrpSpPr/>
            <p:nvPr/>
          </p:nvGrpSpPr>
          <p:grpSpPr>
            <a:xfrm>
              <a:off x="6352785" y="3221254"/>
              <a:ext cx="2408010" cy="428289"/>
              <a:chOff x="3289377" y="5970553"/>
              <a:chExt cx="2408010" cy="428289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D2DC278-D180-45F7-BF5C-13B70A84415A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16CEF5A3-88EE-4047-BDC9-42E590F1F999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6</a:t>
                </a:r>
                <a:endParaRPr lang="zh-CN" altLang="en-US" sz="2000" dirty="0"/>
              </a:p>
            </p:txBody>
          </p:sp>
        </p:grp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FE84399-030B-4564-9643-37DA4E1C6161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5862514" y="2023788"/>
              <a:ext cx="886610" cy="14154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B8DA3C9-EB60-4853-ADF3-4CD59B1A1CCC}"/>
                </a:ext>
              </a:extLst>
            </p:cNvPr>
            <p:cNvSpPr/>
            <p:nvPr/>
          </p:nvSpPr>
          <p:spPr>
            <a:xfrm>
              <a:off x="5980413" y="2787768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24825F6-39EE-4E89-A9DB-CE3EFF0A719D}"/>
                </a:ext>
              </a:extLst>
            </p:cNvPr>
            <p:cNvGrpSpPr/>
            <p:nvPr/>
          </p:nvGrpSpPr>
          <p:grpSpPr>
            <a:xfrm>
              <a:off x="6370891" y="3808737"/>
              <a:ext cx="2394196" cy="1261884"/>
              <a:chOff x="3303191" y="5908998"/>
              <a:chExt cx="2394196" cy="126188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7B07125-90A3-4950-9AC1-1E2E95CD86D8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1D6A69A-B85B-4C72-98D6-549424412CE2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7</a:t>
                </a:r>
                <a:endParaRPr lang="zh-CN" altLang="en-US" sz="2000" dirty="0"/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87D1D78-AE14-44F1-8FAA-872C0EB19933}"/>
                </a:ext>
              </a:extLst>
            </p:cNvPr>
            <p:cNvCxnSpPr>
              <a:cxnSpLocks/>
              <a:stCxn id="77" idx="3"/>
              <a:endCxn id="60" idx="1"/>
            </p:cNvCxnSpPr>
            <p:nvPr/>
          </p:nvCxnSpPr>
          <p:spPr>
            <a:xfrm flipV="1">
              <a:off x="5935038" y="4470457"/>
              <a:ext cx="831335" cy="9156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6A4980E-D821-4ADF-A68F-7B6DF0198235}"/>
                </a:ext>
              </a:extLst>
            </p:cNvPr>
            <p:cNvSpPr/>
            <p:nvPr/>
          </p:nvSpPr>
          <p:spPr>
            <a:xfrm>
              <a:off x="6104991" y="4553368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000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6F01D10-7AFF-479A-B643-FEC1479AF70D}"/>
                </a:ext>
              </a:extLst>
            </p:cNvPr>
            <p:cNvCxnSpPr>
              <a:cxnSpLocks/>
              <a:stCxn id="66" idx="2"/>
              <a:endCxn id="62" idx="0"/>
            </p:cNvCxnSpPr>
            <p:nvPr/>
          </p:nvCxnSpPr>
          <p:spPr>
            <a:xfrm flipH="1">
              <a:off x="7761438" y="2670119"/>
              <a:ext cx="4292" cy="5511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92B1A98-E55A-46DE-81CD-A2D88F626151}"/>
                </a:ext>
              </a:extLst>
            </p:cNvPr>
            <p:cNvSpPr/>
            <p:nvPr/>
          </p:nvSpPr>
          <p:spPr>
            <a:xfrm>
              <a:off x="7316189" y="2766842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17DB54E2-6C8B-4F08-8BD5-4EF8DC8429CA}"/>
                </a:ext>
              </a:extLst>
            </p:cNvPr>
            <p:cNvCxnSpPr>
              <a:cxnSpLocks/>
              <a:stCxn id="90" idx="1"/>
              <a:endCxn id="60" idx="3"/>
            </p:cNvCxnSpPr>
            <p:nvPr/>
          </p:nvCxnSpPr>
          <p:spPr>
            <a:xfrm flipH="1">
              <a:off x="8765087" y="3712474"/>
              <a:ext cx="1092479" cy="75798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67F0856-4F5B-46B1-BF11-1902F1327815}"/>
                </a:ext>
              </a:extLst>
            </p:cNvPr>
            <p:cNvSpPr/>
            <p:nvPr/>
          </p:nvSpPr>
          <p:spPr>
            <a:xfrm>
              <a:off x="9329628" y="362079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7EE229E-E7FC-4B44-A564-59A2AE8356B1}"/>
                </a:ext>
              </a:extLst>
            </p:cNvPr>
            <p:cNvGrpSpPr/>
            <p:nvPr/>
          </p:nvGrpSpPr>
          <p:grpSpPr>
            <a:xfrm>
              <a:off x="9831960" y="1430565"/>
              <a:ext cx="2310731" cy="406913"/>
              <a:chOff x="3698672" y="5932972"/>
              <a:chExt cx="2909780" cy="406913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3E25EAC-D996-4D95-84A4-9157F3A88BE4}"/>
                  </a:ext>
                </a:extLst>
              </p:cNvPr>
              <p:cNvSpPr/>
              <p:nvPr/>
            </p:nvSpPr>
            <p:spPr>
              <a:xfrm>
                <a:off x="3698672" y="5970553"/>
                <a:ext cx="240498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ADDD7DA-2533-4B0D-A6CD-18A5C74D5821}"/>
                  </a:ext>
                </a:extLst>
              </p:cNvPr>
              <p:cNvSpPr txBox="1"/>
              <p:nvPr/>
            </p:nvSpPr>
            <p:spPr>
              <a:xfrm>
                <a:off x="6090292" y="593297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8</a:t>
                </a:r>
                <a:endParaRPr lang="zh-CN" altLang="en-US" sz="2000" dirty="0"/>
              </a:p>
            </p:txBody>
          </p:sp>
        </p:grp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9DE73209-4526-4E39-AAAD-63FB5DCC2AF8}"/>
                </a:ext>
              </a:extLst>
            </p:cNvPr>
            <p:cNvCxnSpPr>
              <a:cxnSpLocks/>
              <a:stCxn id="66" idx="3"/>
              <a:endCxn id="58" idx="1"/>
            </p:cNvCxnSpPr>
            <p:nvPr/>
          </p:nvCxnSpPr>
          <p:spPr>
            <a:xfrm flipV="1">
              <a:off x="8765087" y="1652812"/>
              <a:ext cx="1066873" cy="4171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AEFE013-D95A-44EC-BDB4-FA9CD0C12015}"/>
                </a:ext>
              </a:extLst>
            </p:cNvPr>
            <p:cNvSpPr/>
            <p:nvPr/>
          </p:nvSpPr>
          <p:spPr>
            <a:xfrm>
              <a:off x="9126465" y="1453579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0E01E7A-3A7B-4267-8469-B27992E7D8FE}"/>
                </a:ext>
              </a:extLst>
            </p:cNvPr>
            <p:cNvGrpSpPr/>
            <p:nvPr/>
          </p:nvGrpSpPr>
          <p:grpSpPr>
            <a:xfrm>
              <a:off x="9857566" y="2255035"/>
              <a:ext cx="2328002" cy="408837"/>
              <a:chOff x="3736458" y="4865983"/>
              <a:chExt cx="2931529" cy="408837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E0F8858-3482-48A0-BB38-DF4B1F841B11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CDF03368-6B4E-4110-A630-A7C658F675C5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9</a:t>
                </a:r>
                <a:endParaRPr lang="zh-CN" altLang="en-US" sz="2000" dirty="0"/>
              </a:p>
            </p:txBody>
          </p:sp>
        </p:grp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65800D8-E3BD-42D8-BD00-887FE7818728}"/>
                </a:ext>
              </a:extLst>
            </p:cNvPr>
            <p:cNvSpPr/>
            <p:nvPr/>
          </p:nvSpPr>
          <p:spPr>
            <a:xfrm>
              <a:off x="7538748" y="981730"/>
              <a:ext cx="1278816" cy="110359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ADFECE9-DDD3-419A-82FA-0EA21FBD9D02}"/>
                </a:ext>
              </a:extLst>
            </p:cNvPr>
            <p:cNvSpPr/>
            <p:nvPr/>
          </p:nvSpPr>
          <p:spPr>
            <a:xfrm>
              <a:off x="8284130" y="972957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4558A299-3AAC-404C-891F-9D78219B19A1}"/>
                </a:ext>
              </a:extLst>
            </p:cNvPr>
            <p:cNvCxnSpPr>
              <a:cxnSpLocks/>
              <a:stCxn id="66" idx="3"/>
              <a:endCxn id="56" idx="1"/>
            </p:cNvCxnSpPr>
            <p:nvPr/>
          </p:nvCxnSpPr>
          <p:spPr>
            <a:xfrm>
              <a:off x="8765087" y="2069955"/>
              <a:ext cx="1092479" cy="4092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64C0F3-4E1B-45CD-B6C0-C5E6EF5C039A}"/>
                </a:ext>
              </a:extLst>
            </p:cNvPr>
            <p:cNvSpPr/>
            <p:nvPr/>
          </p:nvSpPr>
          <p:spPr>
            <a:xfrm>
              <a:off x="9118921" y="224546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51C3D18-5531-4A71-BCD7-F7DB897C0CF3}"/>
                </a:ext>
              </a:extLst>
            </p:cNvPr>
            <p:cNvSpPr/>
            <p:nvPr/>
          </p:nvSpPr>
          <p:spPr>
            <a:xfrm>
              <a:off x="7512925" y="5146929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6B136C5-E14A-4C7B-B076-49516F4F878F}"/>
                </a:ext>
              </a:extLst>
            </p:cNvPr>
            <p:cNvGrpSpPr/>
            <p:nvPr/>
          </p:nvGrpSpPr>
          <p:grpSpPr>
            <a:xfrm>
              <a:off x="9773109" y="4205426"/>
              <a:ext cx="2546216" cy="400110"/>
              <a:chOff x="3630105" y="4890804"/>
              <a:chExt cx="3206314" cy="400110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000E7A8-975B-4419-B3DB-26A7ECEE0D14}"/>
                  </a:ext>
                </a:extLst>
              </p:cNvPr>
              <p:cNvSpPr/>
              <p:nvPr/>
            </p:nvSpPr>
            <p:spPr>
              <a:xfrm>
                <a:off x="3630105" y="4899803"/>
                <a:ext cx="251687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0738ADA-533B-49A0-A827-48C419353517}"/>
                  </a:ext>
                </a:extLst>
              </p:cNvPr>
              <p:cNvSpPr txBox="1"/>
              <p:nvPr/>
            </p:nvSpPr>
            <p:spPr>
              <a:xfrm>
                <a:off x="6130771" y="4890804"/>
                <a:ext cx="705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10</a:t>
                </a:r>
                <a:endParaRPr lang="zh-CN" altLang="en-US" sz="2000" dirty="0"/>
              </a:p>
            </p:txBody>
          </p:sp>
        </p:grp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1D8F5B88-AB6B-4967-B9F3-9786FAD11F16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 flipV="1">
              <a:off x="8765087" y="4399091"/>
              <a:ext cx="1008022" cy="71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7AFA3CD-DD3A-41C4-9488-60AE5BA2FCCF}"/>
                </a:ext>
              </a:extLst>
            </p:cNvPr>
            <p:cNvSpPr/>
            <p:nvPr/>
          </p:nvSpPr>
          <p:spPr>
            <a:xfrm>
              <a:off x="9323900" y="4091292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27B05482-A0D5-49EE-A4C7-30A4E55D8460}"/>
                </a:ext>
              </a:extLst>
            </p:cNvPr>
            <p:cNvCxnSpPr>
              <a:cxnSpLocks/>
              <a:stCxn id="60" idx="3"/>
              <a:endCxn id="87" idx="1"/>
            </p:cNvCxnSpPr>
            <p:nvPr/>
          </p:nvCxnSpPr>
          <p:spPr>
            <a:xfrm flipV="1">
              <a:off x="8765087" y="3073019"/>
              <a:ext cx="1092479" cy="13974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0EC8E9-E4C0-47A5-B3EB-47D685127437}"/>
                </a:ext>
              </a:extLst>
            </p:cNvPr>
            <p:cNvSpPr/>
            <p:nvPr/>
          </p:nvSpPr>
          <p:spPr>
            <a:xfrm>
              <a:off x="9094857" y="334840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2C695C55-0FFF-4F01-902D-06CBAE620C29}"/>
                </a:ext>
              </a:extLst>
            </p:cNvPr>
            <p:cNvGrpSpPr/>
            <p:nvPr/>
          </p:nvGrpSpPr>
          <p:grpSpPr>
            <a:xfrm>
              <a:off x="6350705" y="5459593"/>
              <a:ext cx="2692616" cy="1261884"/>
              <a:chOff x="3303191" y="5908998"/>
              <a:chExt cx="2692616" cy="1261884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DB372A-7E54-400C-AD89-E24EC2235A9C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229713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C3E8EB5-342F-42A0-8E88-3256935038E9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13</a:t>
                </a:r>
                <a:endParaRPr lang="zh-CN" altLang="en-US" sz="2000" dirty="0"/>
              </a:p>
            </p:txBody>
          </p: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882ED19E-D944-4033-B263-A4F9F667C24B}"/>
                </a:ext>
              </a:extLst>
            </p:cNvPr>
            <p:cNvCxnSpPr>
              <a:cxnSpLocks/>
              <a:stCxn id="60" idx="2"/>
              <a:endCxn id="99" idx="0"/>
            </p:cNvCxnSpPr>
            <p:nvPr/>
          </p:nvCxnSpPr>
          <p:spPr>
            <a:xfrm>
              <a:off x="7765730" y="5070621"/>
              <a:ext cx="129024" cy="45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C3DC02E1-8D55-49CC-A880-D0951092C20F}"/>
                </a:ext>
              </a:extLst>
            </p:cNvPr>
            <p:cNvGrpSpPr/>
            <p:nvPr/>
          </p:nvGrpSpPr>
          <p:grpSpPr>
            <a:xfrm>
              <a:off x="9748654" y="4890277"/>
              <a:ext cx="2484920" cy="671766"/>
              <a:chOff x="3698670" y="5970553"/>
              <a:chExt cx="3129126" cy="671766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CDA91246-9DF0-467B-BD1C-449E7171E5D2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AD5D0303-A996-4425-A622-6A701649941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14</a:t>
                </a:r>
                <a:endParaRPr lang="zh-CN" altLang="en-US" sz="2000" dirty="0"/>
              </a:p>
            </p:txBody>
          </p:sp>
        </p:grp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D10E978B-53FE-42CC-B6E8-46CC0E4E2B26}"/>
                </a:ext>
              </a:extLst>
            </p:cNvPr>
            <p:cNvCxnSpPr>
              <a:cxnSpLocks/>
              <a:stCxn id="99" idx="3"/>
              <a:endCxn id="110" idx="1"/>
            </p:cNvCxnSpPr>
            <p:nvPr/>
          </p:nvCxnSpPr>
          <p:spPr>
            <a:xfrm flipV="1">
              <a:off x="9043321" y="5074943"/>
              <a:ext cx="705333" cy="10463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806B6C-C829-4406-A9D2-3E4FF9D31116}"/>
                </a:ext>
              </a:extLst>
            </p:cNvPr>
            <p:cNvSpPr/>
            <p:nvPr/>
          </p:nvSpPr>
          <p:spPr>
            <a:xfrm>
              <a:off x="9241380" y="500150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7C40691D-0491-42D1-BF1B-A9EC87B1ED38}"/>
                </a:ext>
              </a:extLst>
            </p:cNvPr>
            <p:cNvGrpSpPr/>
            <p:nvPr/>
          </p:nvGrpSpPr>
          <p:grpSpPr>
            <a:xfrm>
              <a:off x="9748654" y="5547702"/>
              <a:ext cx="2484920" cy="671766"/>
              <a:chOff x="3698670" y="5970553"/>
              <a:chExt cx="3129126" cy="671766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21776AFD-A1CE-48AB-9A03-EEDA1F9009B8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A7CE5A40-1F08-4691-BB7D-72746CA26933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15</a:t>
                </a:r>
                <a:endParaRPr lang="zh-CN" altLang="en-US" sz="2000" dirty="0"/>
              </a:p>
            </p:txBody>
          </p:sp>
        </p:grp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A3C721F4-F2E6-4FA4-89FB-F9AD51F01718}"/>
                </a:ext>
              </a:extLst>
            </p:cNvPr>
            <p:cNvCxnSpPr>
              <a:cxnSpLocks/>
              <a:stCxn id="99" idx="3"/>
              <a:endCxn id="119" idx="1"/>
            </p:cNvCxnSpPr>
            <p:nvPr/>
          </p:nvCxnSpPr>
          <p:spPr>
            <a:xfrm flipV="1">
              <a:off x="9043321" y="5732368"/>
              <a:ext cx="705333" cy="3889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7BEEC23A-5F93-4BFB-AFF2-1C2608A5D88A}"/>
                </a:ext>
              </a:extLst>
            </p:cNvPr>
            <p:cNvSpPr/>
            <p:nvPr/>
          </p:nvSpPr>
          <p:spPr>
            <a:xfrm>
              <a:off x="9336350" y="5536528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953C5913-92E6-4A3E-A9E2-98CE67CE4954}"/>
                </a:ext>
              </a:extLst>
            </p:cNvPr>
            <p:cNvGrpSpPr/>
            <p:nvPr/>
          </p:nvGrpSpPr>
          <p:grpSpPr>
            <a:xfrm>
              <a:off x="9759040" y="6173442"/>
              <a:ext cx="2484920" cy="671766"/>
              <a:chOff x="3698670" y="5970553"/>
              <a:chExt cx="3129126" cy="671766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0C049F0-2F08-4D39-9EFE-7777952F82F4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7018666E-7055-40FE-9BC6-7B92312E28D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16</a:t>
                </a:r>
                <a:endParaRPr lang="zh-CN" altLang="en-US" sz="2000" dirty="0"/>
              </a:p>
            </p:txBody>
          </p:sp>
        </p:grp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23B8C8CD-5FA5-4AAC-B82C-9342CFA9193C}"/>
                </a:ext>
              </a:extLst>
            </p:cNvPr>
            <p:cNvSpPr/>
            <p:nvPr/>
          </p:nvSpPr>
          <p:spPr>
            <a:xfrm>
              <a:off x="8981038" y="6120143"/>
              <a:ext cx="399557" cy="516047"/>
            </a:xfrm>
            <a:custGeom>
              <a:avLst/>
              <a:gdLst>
                <a:gd name="connsiteX0" fmla="*/ 99588 w 399557"/>
                <a:gd name="connsiteY0" fmla="*/ 0 h 516047"/>
                <a:gd name="connsiteX1" fmla="*/ 398352 w 399557"/>
                <a:gd name="connsiteY1" fmla="*/ 407406 h 516047"/>
                <a:gd name="connsiteX2" fmla="*/ 0 w 399557"/>
                <a:gd name="connsiteY2" fmla="*/ 516047 h 5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57" h="516047">
                  <a:moveTo>
                    <a:pt x="99588" y="0"/>
                  </a:moveTo>
                  <a:cubicBezTo>
                    <a:pt x="257269" y="160699"/>
                    <a:pt x="414950" y="321398"/>
                    <a:pt x="398352" y="407406"/>
                  </a:cubicBezTo>
                  <a:cubicBezTo>
                    <a:pt x="381754" y="493414"/>
                    <a:pt x="129766" y="503976"/>
                    <a:pt x="0" y="516047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2E59AC0A-39EB-4511-83D9-57707D0F2E92}"/>
                </a:ext>
              </a:extLst>
            </p:cNvPr>
            <p:cNvSpPr/>
            <p:nvPr/>
          </p:nvSpPr>
          <p:spPr>
            <a:xfrm>
              <a:off x="9052159" y="6309033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1D3776C0-3EBF-4E19-8490-F9A54414BAC3}"/>
                </a:ext>
              </a:extLst>
            </p:cNvPr>
            <p:cNvCxnSpPr>
              <a:cxnSpLocks/>
              <a:stCxn id="99" idx="3"/>
              <a:endCxn id="126" idx="1"/>
            </p:cNvCxnSpPr>
            <p:nvPr/>
          </p:nvCxnSpPr>
          <p:spPr>
            <a:xfrm>
              <a:off x="9043321" y="6121313"/>
              <a:ext cx="715719" cy="2367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4281C7E-C3F8-45FE-8FCF-5480860CA9CD}"/>
                </a:ext>
              </a:extLst>
            </p:cNvPr>
            <p:cNvSpPr/>
            <p:nvPr/>
          </p:nvSpPr>
          <p:spPr>
            <a:xfrm>
              <a:off x="9350696" y="5917043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578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E33E65-F74D-4FC4-A80F-8AE4F62C7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28" y="182181"/>
            <a:ext cx="5003398" cy="32726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F1900D-CBD0-43AD-A529-53F43924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901688-6145-4DF1-A149-049541A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4C8FF-A6C4-47A8-80A6-0E20136DCBF3}"/>
              </a:ext>
            </a:extLst>
          </p:cNvPr>
          <p:cNvSpPr/>
          <p:nvPr/>
        </p:nvSpPr>
        <p:spPr>
          <a:xfrm>
            <a:off x="9727869" y="3764331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BA0219F4-F0CA-4252-9D66-9B9215286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03496"/>
              </p:ext>
            </p:extLst>
          </p:nvPr>
        </p:nvGraphicFramePr>
        <p:xfrm>
          <a:off x="58486" y="147574"/>
          <a:ext cx="7082042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042">
                  <a:extLst>
                    <a:ext uri="{9D8B030D-6E8A-4147-A177-3AD203B41FA5}">
                      <a16:colId xmlns:a16="http://schemas.microsoft.com/office/drawing/2014/main" val="22854824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768913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28372088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681842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359395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23756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196846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61667466"/>
                    </a:ext>
                  </a:extLst>
                </a:gridCol>
              </a:tblGrid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转移（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GOTO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3669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62804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927481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accept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91558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9871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09147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s5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71048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9100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68502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7643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0315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933144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270706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857577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s16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s13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g14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85733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241429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888372"/>
                  </a:ext>
                </a:extLst>
              </a:tr>
              <a:tr h="3598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7374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9BC1DED-1F2B-43A7-BAD9-3E0AE6785A64}"/>
              </a:ext>
            </a:extLst>
          </p:cNvPr>
          <p:cNvGrpSpPr/>
          <p:nvPr/>
        </p:nvGrpSpPr>
        <p:grpSpPr>
          <a:xfrm>
            <a:off x="7188602" y="757804"/>
            <a:ext cx="4856354" cy="3352700"/>
            <a:chOff x="7188602" y="757804"/>
            <a:chExt cx="4856354" cy="33527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28BCDAF-7D28-41E1-BBBB-52A520F4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602" y="757804"/>
              <a:ext cx="4856354" cy="280639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9FBB54-9C39-4B30-ADED-1B2967680F63}"/>
                </a:ext>
              </a:extLst>
            </p:cNvPr>
            <p:cNvSpPr/>
            <p:nvPr/>
          </p:nvSpPr>
          <p:spPr>
            <a:xfrm>
              <a:off x="7984968" y="3525729"/>
              <a:ext cx="769763" cy="584775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200" dirty="0"/>
                <a:t>SLR</a:t>
              </a:r>
              <a:endParaRPr lang="zh-CN" altLang="en-US" sz="3200" dirty="0"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89FD9ADB-DD7C-4BD0-A800-9797892D880D}"/>
              </a:ext>
            </a:extLst>
          </p:cNvPr>
          <p:cNvSpPr/>
          <p:nvPr/>
        </p:nvSpPr>
        <p:spPr>
          <a:xfrm>
            <a:off x="7435358" y="4310633"/>
            <a:ext cx="2070781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F03915-1FD2-4BE4-8811-B143B287C42A}"/>
              </a:ext>
            </a:extLst>
          </p:cNvPr>
          <p:cNvSpPr/>
          <p:nvPr/>
        </p:nvSpPr>
        <p:spPr>
          <a:xfrm>
            <a:off x="7435358" y="5525355"/>
            <a:ext cx="2070781" cy="83099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分析输入串：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 = * id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1870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2E4E3774-AE4E-479E-8468-7687152A599E}"/>
              </a:ext>
            </a:extLst>
          </p:cNvPr>
          <p:cNvGrpSpPr/>
          <p:nvPr/>
        </p:nvGrpSpPr>
        <p:grpSpPr>
          <a:xfrm>
            <a:off x="3474826" y="1146625"/>
            <a:ext cx="2387688" cy="1754326"/>
            <a:chOff x="3240221" y="4725202"/>
            <a:chExt cx="2387688" cy="175432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870BBFF-DA3E-45B5-90D5-AC7001FDED21}"/>
                </a:ext>
              </a:extLst>
            </p:cNvPr>
            <p:cNvSpPr/>
            <p:nvPr/>
          </p:nvSpPr>
          <p:spPr>
            <a:xfrm>
              <a:off x="3629195" y="4725202"/>
              <a:ext cx="1998714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pt-BR" altLang="zh-CN" b="1" dirty="0">
                  <a:ea typeface="微软雅黑" panose="020B0503020204020204" pitchFamily="34" charset="-122"/>
                </a:rPr>
                <a:t>’ 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b="1" dirty="0"/>
                <a:t>•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= R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R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=,$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</a:t>
              </a:r>
              <a:r>
                <a:rPr lang="en-US" altLang="zh-CN" b="1" dirty="0"/>
                <a:t>•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C8BCE76A-C942-4585-995D-DEA8B59EF844}"/>
                </a:ext>
              </a:extLst>
            </p:cNvPr>
            <p:cNvSpPr txBox="1"/>
            <p:nvPr/>
          </p:nvSpPr>
          <p:spPr>
            <a:xfrm>
              <a:off x="3240221" y="5264877"/>
              <a:ext cx="518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AAE86938-22CB-4B1B-9622-177D44C1AA2D}"/>
              </a:ext>
            </a:extLst>
          </p:cNvPr>
          <p:cNvGrpSpPr/>
          <p:nvPr/>
        </p:nvGrpSpPr>
        <p:grpSpPr>
          <a:xfrm>
            <a:off x="3217976" y="972957"/>
            <a:ext cx="9172936" cy="5872251"/>
            <a:chOff x="3217976" y="972957"/>
            <a:chExt cx="9172936" cy="5872251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936D7337-E7E2-4ED7-A41A-0A9794F1B904}"/>
                </a:ext>
              </a:extLst>
            </p:cNvPr>
            <p:cNvGrpSpPr/>
            <p:nvPr/>
          </p:nvGrpSpPr>
          <p:grpSpPr>
            <a:xfrm>
              <a:off x="9857566" y="2848848"/>
              <a:ext cx="2533346" cy="408837"/>
              <a:chOff x="3736458" y="4865983"/>
              <a:chExt cx="3190108" cy="408837"/>
            </a:xfrm>
          </p:grpSpPr>
          <p:sp>
            <p:nvSpPr>
              <p:cNvPr id="274" name="矩形 273">
                <a:extLst>
                  <a:ext uri="{FF2B5EF4-FFF2-40B4-BE49-F238E27FC236}">
                    <a16:creationId xmlns:a16="http://schemas.microsoft.com/office/drawing/2014/main" id="{9968599D-2D11-49E1-9061-15EE0585D710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7E32DA32-1C2A-49F9-81B8-C0F829BCF2AB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11</a:t>
                </a:r>
                <a:endParaRPr lang="zh-CN" altLang="en-US" sz="2000" dirty="0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D11AAA7D-64FD-403C-8A2B-D48912DFAAFF}"/>
                </a:ext>
              </a:extLst>
            </p:cNvPr>
            <p:cNvGrpSpPr/>
            <p:nvPr/>
          </p:nvGrpSpPr>
          <p:grpSpPr>
            <a:xfrm>
              <a:off x="9857566" y="3488303"/>
              <a:ext cx="2533346" cy="408837"/>
              <a:chOff x="3736458" y="4865983"/>
              <a:chExt cx="3190108" cy="408837"/>
            </a:xfrm>
          </p:grpSpPr>
          <p:sp>
            <p:nvSpPr>
              <p:cNvPr id="272" name="矩形 271">
                <a:extLst>
                  <a:ext uri="{FF2B5EF4-FFF2-40B4-BE49-F238E27FC236}">
                    <a16:creationId xmlns:a16="http://schemas.microsoft.com/office/drawing/2014/main" id="{66239F6E-DE18-4EF1-8044-2422298B53A0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946E15E9-AD7D-4D86-849F-65CEBFF63736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7767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12</a:t>
                </a:r>
                <a:endParaRPr lang="zh-CN" altLang="en-US" sz="2000" dirty="0"/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F2A2E61-1E7D-49D5-B0C3-8A76998690AA}"/>
                </a:ext>
              </a:extLst>
            </p:cNvPr>
            <p:cNvGrpSpPr/>
            <p:nvPr/>
          </p:nvGrpSpPr>
          <p:grpSpPr>
            <a:xfrm>
              <a:off x="3537796" y="2900951"/>
              <a:ext cx="2394196" cy="1753900"/>
              <a:chOff x="3326922" y="5764268"/>
              <a:chExt cx="2394196" cy="1753900"/>
            </a:xfrm>
          </p:grpSpPr>
          <p:grpSp>
            <p:nvGrpSpPr>
              <p:cNvPr id="267" name="组合 266">
                <a:extLst>
                  <a:ext uri="{FF2B5EF4-FFF2-40B4-BE49-F238E27FC236}">
                    <a16:creationId xmlns:a16="http://schemas.microsoft.com/office/drawing/2014/main" id="{4AC78FE7-0846-41CF-A154-B5EE38766AFF}"/>
                  </a:ext>
                </a:extLst>
              </p:cNvPr>
              <p:cNvGrpSpPr/>
              <p:nvPr/>
            </p:nvGrpSpPr>
            <p:grpSpPr>
              <a:xfrm>
                <a:off x="3326922" y="7087281"/>
                <a:ext cx="2394196" cy="430887"/>
                <a:chOff x="3303191" y="5908998"/>
                <a:chExt cx="2394196" cy="430887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2D6F9EC-8193-46A6-A43C-571E282F74BC}"/>
                    </a:ext>
                  </a:extLst>
                </p:cNvPr>
                <p:cNvSpPr/>
                <p:nvPr/>
              </p:nvSpPr>
              <p:spPr>
                <a:xfrm>
                  <a:off x="3698673" y="5970553"/>
                  <a:ext cx="1998714" cy="369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pt-B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pt-BR" altLang="zh-CN" b="1" dirty="0">
                      <a:ea typeface="微软雅黑" panose="020B0503020204020204" pitchFamily="34" charset="-122"/>
                    </a:rPr>
                    <a:t>’ 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-&gt; 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b="1" dirty="0"/>
                    <a:t>•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fr-FR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$</a:t>
                  </a:r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A6EFDC98-6A5D-474D-8E19-7FD6A14EBAD5}"/>
                    </a:ext>
                  </a:extLst>
                </p:cNvPr>
                <p:cNvSpPr txBox="1"/>
                <p:nvPr/>
              </p:nvSpPr>
              <p:spPr>
                <a:xfrm>
                  <a:off x="3303191" y="5908998"/>
                  <a:ext cx="5181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2</a:t>
                  </a:r>
                  <a:endParaRPr lang="zh-CN" altLang="en-US" sz="2000" dirty="0"/>
                </a:p>
              </p:txBody>
            </p:sp>
          </p:grpSp>
          <p:cxnSp>
            <p:nvCxnSpPr>
              <p:cNvPr id="268" name="直接箭头连接符 267">
                <a:extLst>
                  <a:ext uri="{FF2B5EF4-FFF2-40B4-BE49-F238E27FC236}">
                    <a16:creationId xmlns:a16="http://schemas.microsoft.com/office/drawing/2014/main" id="{D1EBEB57-C1CF-487B-9313-A0003C87EA3F}"/>
                  </a:ext>
                </a:extLst>
              </p:cNvPr>
              <p:cNvCxnSpPr>
                <a:cxnSpLocks/>
                <a:stCxn id="191" idx="2"/>
                <a:endCxn id="270" idx="0"/>
              </p:cNvCxnSpPr>
              <p:nvPr/>
            </p:nvCxnSpPr>
            <p:spPr>
              <a:xfrm>
                <a:off x="4663169" y="5764268"/>
                <a:ext cx="58592" cy="138456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矩形 268">
                <a:extLst>
                  <a:ext uri="{FF2B5EF4-FFF2-40B4-BE49-F238E27FC236}">
                    <a16:creationId xmlns:a16="http://schemas.microsoft.com/office/drawing/2014/main" id="{43DC80DF-5336-4029-A3DF-B4293DB572AC}"/>
                  </a:ext>
                </a:extLst>
              </p:cNvPr>
              <p:cNvSpPr/>
              <p:nvPr/>
            </p:nvSpPr>
            <p:spPr>
              <a:xfrm>
                <a:off x="4734782" y="6484174"/>
                <a:ext cx="4154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endParaRPr lang="zh-CN" altLang="en-US" sz="2000" dirty="0"/>
              </a:p>
            </p:txBody>
          </p:sp>
        </p:grpSp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2A69529E-453C-462A-A842-7529547FA6CF}"/>
                </a:ext>
              </a:extLst>
            </p:cNvPr>
            <p:cNvGrpSpPr/>
            <p:nvPr/>
          </p:nvGrpSpPr>
          <p:grpSpPr>
            <a:xfrm>
              <a:off x="3540842" y="5001435"/>
              <a:ext cx="2394196" cy="707886"/>
              <a:chOff x="3303191" y="5908998"/>
              <a:chExt cx="2394196" cy="707886"/>
            </a:xfrm>
          </p:grpSpPr>
          <p:sp>
            <p:nvSpPr>
              <p:cNvPr id="265" name="矩形 264">
                <a:extLst>
                  <a:ext uri="{FF2B5EF4-FFF2-40B4-BE49-F238E27FC236}">
                    <a16:creationId xmlns:a16="http://schemas.microsoft.com/office/drawing/2014/main" id="{FF47DA95-5027-4D27-9BC3-B9D0DA01655C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64633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2F3CFB3A-F7FA-416A-BA8E-5EEF28475E1A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82EC31EE-D720-4515-96E2-1BB5A4F41709}"/>
                </a:ext>
              </a:extLst>
            </p:cNvPr>
            <p:cNvSpPr/>
            <p:nvPr/>
          </p:nvSpPr>
          <p:spPr>
            <a:xfrm>
              <a:off x="3355423" y="2426631"/>
              <a:ext cx="598153" cy="3243365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F1A814D2-9265-4815-B076-DD612370A224}"/>
                </a:ext>
              </a:extLst>
            </p:cNvPr>
            <p:cNvSpPr/>
            <p:nvPr/>
          </p:nvSpPr>
          <p:spPr>
            <a:xfrm>
              <a:off x="3303437" y="480138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48CA6668-9636-42C3-B777-67A510DE2212}"/>
                </a:ext>
              </a:extLst>
            </p:cNvPr>
            <p:cNvGrpSpPr/>
            <p:nvPr/>
          </p:nvGrpSpPr>
          <p:grpSpPr>
            <a:xfrm>
              <a:off x="3584991" y="6142372"/>
              <a:ext cx="2355497" cy="474592"/>
              <a:chOff x="3341890" y="5865293"/>
              <a:chExt cx="2355497" cy="474592"/>
            </a:xfrm>
          </p:grpSpPr>
          <p:sp>
            <p:nvSpPr>
              <p:cNvPr id="263" name="矩形 262">
                <a:extLst>
                  <a:ext uri="{FF2B5EF4-FFF2-40B4-BE49-F238E27FC236}">
                    <a16:creationId xmlns:a16="http://schemas.microsoft.com/office/drawing/2014/main" id="{BF924861-4302-4C0A-8758-563C88F5A72B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文本框 263">
                <a:extLst>
                  <a:ext uri="{FF2B5EF4-FFF2-40B4-BE49-F238E27FC236}">
                    <a16:creationId xmlns:a16="http://schemas.microsoft.com/office/drawing/2014/main" id="{73EB8CE6-6D23-4EF9-AED8-BA27CE31A713}"/>
                  </a:ext>
                </a:extLst>
              </p:cNvPr>
              <p:cNvSpPr txBox="1"/>
              <p:nvPr/>
            </p:nvSpPr>
            <p:spPr>
              <a:xfrm>
                <a:off x="3341890" y="586529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18F348D0-CBD8-4499-AFAF-4ECA33A427F5}"/>
                </a:ext>
              </a:extLst>
            </p:cNvPr>
            <p:cNvSpPr/>
            <p:nvPr/>
          </p:nvSpPr>
          <p:spPr>
            <a:xfrm>
              <a:off x="3217976" y="2085326"/>
              <a:ext cx="725561" cy="4496846"/>
            </a:xfrm>
            <a:custGeom>
              <a:avLst/>
              <a:gdLst>
                <a:gd name="connsiteX0" fmla="*/ 507618 w 598153"/>
                <a:gd name="connsiteY0" fmla="*/ 0 h 3243365"/>
                <a:gd name="connsiteX1" fmla="*/ 624 w 598153"/>
                <a:gd name="connsiteY1" fmla="*/ 2652666 h 3243365"/>
                <a:gd name="connsiteX2" fmla="*/ 598153 w 598153"/>
                <a:gd name="connsiteY2" fmla="*/ 3241141 h 324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153" h="3243365">
                  <a:moveTo>
                    <a:pt x="507618" y="0"/>
                  </a:moveTo>
                  <a:cubicBezTo>
                    <a:pt x="246576" y="1056238"/>
                    <a:pt x="-14465" y="2112476"/>
                    <a:pt x="624" y="2652666"/>
                  </a:cubicBezTo>
                  <a:cubicBezTo>
                    <a:pt x="15713" y="3192856"/>
                    <a:pt x="125864" y="3257739"/>
                    <a:pt x="598153" y="3241141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1B892727-47F1-4ED7-BB85-B016F190AE1C}"/>
                </a:ext>
              </a:extLst>
            </p:cNvPr>
            <p:cNvSpPr/>
            <p:nvPr/>
          </p:nvSpPr>
          <p:spPr>
            <a:xfrm>
              <a:off x="3260598" y="568914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7C02D2ED-8660-480D-9FBE-D042C7D03A6D}"/>
                </a:ext>
              </a:extLst>
            </p:cNvPr>
            <p:cNvGrpSpPr/>
            <p:nvPr/>
          </p:nvGrpSpPr>
          <p:grpSpPr>
            <a:xfrm>
              <a:off x="6370891" y="1408235"/>
              <a:ext cx="2394196" cy="1261884"/>
              <a:chOff x="3303191" y="5908998"/>
              <a:chExt cx="2394196" cy="1261884"/>
            </a:xfrm>
          </p:grpSpPr>
          <p:sp>
            <p:nvSpPr>
              <p:cNvPr id="261" name="矩形 260">
                <a:extLst>
                  <a:ext uri="{FF2B5EF4-FFF2-40B4-BE49-F238E27FC236}">
                    <a16:creationId xmlns:a16="http://schemas.microsoft.com/office/drawing/2014/main" id="{725F1188-9F0A-4338-8954-79E89EE82EEE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文本框 261">
                <a:extLst>
                  <a:ext uri="{FF2B5EF4-FFF2-40B4-BE49-F238E27FC236}">
                    <a16:creationId xmlns:a16="http://schemas.microsoft.com/office/drawing/2014/main" id="{6CAF0A02-85B0-4B27-833B-C906CB519401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5</a:t>
                </a:r>
                <a:endParaRPr lang="zh-CN" altLang="en-US" sz="2000" dirty="0"/>
              </a:p>
            </p:txBody>
          </p:sp>
        </p:grp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7E7AFD97-A8B5-4FFE-BC9A-6C91A0D179CD}"/>
                </a:ext>
              </a:extLst>
            </p:cNvPr>
            <p:cNvCxnSpPr>
              <a:cxnSpLocks/>
              <a:stCxn id="191" idx="3"/>
              <a:endCxn id="261" idx="1"/>
            </p:cNvCxnSpPr>
            <p:nvPr/>
          </p:nvCxnSpPr>
          <p:spPr>
            <a:xfrm>
              <a:off x="5862514" y="2023788"/>
              <a:ext cx="903859" cy="461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8BE0B02C-A7D6-42E0-9DD5-22D2FC60FE14}"/>
                </a:ext>
              </a:extLst>
            </p:cNvPr>
            <p:cNvSpPr/>
            <p:nvPr/>
          </p:nvSpPr>
          <p:spPr>
            <a:xfrm>
              <a:off x="6101716" y="1761784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1164D9AE-AF20-432F-9C34-02CBA2E44D50}"/>
                </a:ext>
              </a:extLst>
            </p:cNvPr>
            <p:cNvGrpSpPr/>
            <p:nvPr/>
          </p:nvGrpSpPr>
          <p:grpSpPr>
            <a:xfrm>
              <a:off x="6352785" y="3221254"/>
              <a:ext cx="2408010" cy="428289"/>
              <a:chOff x="3289377" y="5970553"/>
              <a:chExt cx="2408010" cy="428289"/>
            </a:xfrm>
          </p:grpSpPr>
          <p:sp>
            <p:nvSpPr>
              <p:cNvPr id="259" name="矩形 258">
                <a:extLst>
                  <a:ext uri="{FF2B5EF4-FFF2-40B4-BE49-F238E27FC236}">
                    <a16:creationId xmlns:a16="http://schemas.microsoft.com/office/drawing/2014/main" id="{E6ABD48F-E5D7-4663-A202-4A869808D113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734881D0-F7DA-4478-970D-0873F694B11C}"/>
                  </a:ext>
                </a:extLst>
              </p:cNvPr>
              <p:cNvSpPr txBox="1"/>
              <p:nvPr/>
            </p:nvSpPr>
            <p:spPr>
              <a:xfrm>
                <a:off x="3289377" y="599873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6</a:t>
                </a:r>
                <a:endParaRPr lang="zh-CN" altLang="en-US" sz="2000" dirty="0"/>
              </a:p>
            </p:txBody>
          </p:sp>
        </p:grpSp>
        <p:cxnSp>
          <p:nvCxnSpPr>
            <p:cNvPr id="207" name="直接箭头连接符 206">
              <a:extLst>
                <a:ext uri="{FF2B5EF4-FFF2-40B4-BE49-F238E27FC236}">
                  <a16:creationId xmlns:a16="http://schemas.microsoft.com/office/drawing/2014/main" id="{9B8ECFA8-27BF-439B-80E7-1AB4181E5F4F}"/>
                </a:ext>
              </a:extLst>
            </p:cNvPr>
            <p:cNvCxnSpPr>
              <a:cxnSpLocks/>
              <a:stCxn id="191" idx="3"/>
            </p:cNvCxnSpPr>
            <p:nvPr/>
          </p:nvCxnSpPr>
          <p:spPr>
            <a:xfrm>
              <a:off x="5862514" y="2023788"/>
              <a:ext cx="886610" cy="14154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0773ECB8-51FE-483F-92A1-8F08A2A8B813}"/>
                </a:ext>
              </a:extLst>
            </p:cNvPr>
            <p:cNvSpPr/>
            <p:nvPr/>
          </p:nvSpPr>
          <p:spPr>
            <a:xfrm>
              <a:off x="5980413" y="2787768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33C588E0-0A5F-4F11-9A49-4FFF6D9D85F0}"/>
                </a:ext>
              </a:extLst>
            </p:cNvPr>
            <p:cNvGrpSpPr/>
            <p:nvPr/>
          </p:nvGrpSpPr>
          <p:grpSpPr>
            <a:xfrm>
              <a:off x="6370891" y="3808737"/>
              <a:ext cx="2394196" cy="1261884"/>
              <a:chOff x="3303191" y="5908998"/>
              <a:chExt cx="2394196" cy="1261884"/>
            </a:xfrm>
          </p:grpSpPr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FAE08A47-9ED8-4555-A539-7EF63C80D716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199871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4163415F-9460-4A5E-85AF-EB972F3EE3D4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7</a:t>
                </a:r>
                <a:endParaRPr lang="zh-CN" altLang="en-US" sz="2000" dirty="0"/>
              </a:p>
            </p:txBody>
          </p:sp>
        </p:grp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65EB6423-06AE-4411-A112-CDB7F6F221A7}"/>
                </a:ext>
              </a:extLst>
            </p:cNvPr>
            <p:cNvCxnSpPr>
              <a:cxnSpLocks/>
              <a:stCxn id="265" idx="3"/>
              <a:endCxn id="257" idx="1"/>
            </p:cNvCxnSpPr>
            <p:nvPr/>
          </p:nvCxnSpPr>
          <p:spPr>
            <a:xfrm flipV="1">
              <a:off x="5935038" y="4470457"/>
              <a:ext cx="831335" cy="9156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0A841D0D-3B4E-4548-9500-641B8416019E}"/>
                </a:ext>
              </a:extLst>
            </p:cNvPr>
            <p:cNvSpPr/>
            <p:nvPr/>
          </p:nvSpPr>
          <p:spPr>
            <a:xfrm>
              <a:off x="6104991" y="4553368"/>
              <a:ext cx="4571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</a:t>
              </a:r>
              <a:endParaRPr lang="zh-CN" altLang="en-US" sz="2000" dirty="0"/>
            </a:p>
          </p:txBody>
        </p: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EC7EE3CC-D29E-4D06-B264-A1545B877E84}"/>
                </a:ext>
              </a:extLst>
            </p:cNvPr>
            <p:cNvCxnSpPr>
              <a:cxnSpLocks/>
              <a:stCxn id="261" idx="2"/>
              <a:endCxn id="259" idx="0"/>
            </p:cNvCxnSpPr>
            <p:nvPr/>
          </p:nvCxnSpPr>
          <p:spPr>
            <a:xfrm flipH="1">
              <a:off x="7761438" y="2670119"/>
              <a:ext cx="4292" cy="5511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4860C8F0-7969-4DE9-8471-32CB4BFB4755}"/>
                </a:ext>
              </a:extLst>
            </p:cNvPr>
            <p:cNvSpPr/>
            <p:nvPr/>
          </p:nvSpPr>
          <p:spPr>
            <a:xfrm>
              <a:off x="7316189" y="2766842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cxnSp>
          <p:nvCxnSpPr>
            <p:cNvPr id="214" name="直接箭头连接符 213">
              <a:extLst>
                <a:ext uri="{FF2B5EF4-FFF2-40B4-BE49-F238E27FC236}">
                  <a16:creationId xmlns:a16="http://schemas.microsoft.com/office/drawing/2014/main" id="{2D35CC05-A926-4E6D-9990-A81578ABFC72}"/>
                </a:ext>
              </a:extLst>
            </p:cNvPr>
            <p:cNvCxnSpPr>
              <a:cxnSpLocks/>
              <a:stCxn id="272" idx="1"/>
              <a:endCxn id="257" idx="3"/>
            </p:cNvCxnSpPr>
            <p:nvPr/>
          </p:nvCxnSpPr>
          <p:spPr>
            <a:xfrm flipH="1">
              <a:off x="8765087" y="3712474"/>
              <a:ext cx="1092479" cy="75798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1DAF9187-4346-4CDC-97BF-68B3890500C3}"/>
                </a:ext>
              </a:extLst>
            </p:cNvPr>
            <p:cNvSpPr/>
            <p:nvPr/>
          </p:nvSpPr>
          <p:spPr>
            <a:xfrm>
              <a:off x="9329628" y="3620791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F2F64453-222D-4846-A715-4113B7E0912B}"/>
                </a:ext>
              </a:extLst>
            </p:cNvPr>
            <p:cNvGrpSpPr/>
            <p:nvPr/>
          </p:nvGrpSpPr>
          <p:grpSpPr>
            <a:xfrm>
              <a:off x="9831960" y="1430565"/>
              <a:ext cx="2310731" cy="406913"/>
              <a:chOff x="3698672" y="5932972"/>
              <a:chExt cx="2909780" cy="406913"/>
            </a:xfrm>
          </p:grpSpPr>
          <p:sp>
            <p:nvSpPr>
              <p:cNvPr id="255" name="矩形 254">
                <a:extLst>
                  <a:ext uri="{FF2B5EF4-FFF2-40B4-BE49-F238E27FC236}">
                    <a16:creationId xmlns:a16="http://schemas.microsoft.com/office/drawing/2014/main" id="{F2982580-6A3D-436E-BB46-5B14D94702CC}"/>
                  </a:ext>
                </a:extLst>
              </p:cNvPr>
              <p:cNvSpPr/>
              <p:nvPr/>
            </p:nvSpPr>
            <p:spPr>
              <a:xfrm>
                <a:off x="3698672" y="5970553"/>
                <a:ext cx="2404981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82845465-DA50-4F68-BD97-4A82AD5E8383}"/>
                  </a:ext>
                </a:extLst>
              </p:cNvPr>
              <p:cNvSpPr txBox="1"/>
              <p:nvPr/>
            </p:nvSpPr>
            <p:spPr>
              <a:xfrm>
                <a:off x="6090292" y="5932972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8</a:t>
                </a:r>
                <a:endParaRPr lang="zh-CN" altLang="en-US" sz="2000" dirty="0"/>
              </a:p>
            </p:txBody>
          </p:sp>
        </p:grpSp>
        <p:cxnSp>
          <p:nvCxnSpPr>
            <p:cNvPr id="217" name="直接箭头连接符 216">
              <a:extLst>
                <a:ext uri="{FF2B5EF4-FFF2-40B4-BE49-F238E27FC236}">
                  <a16:creationId xmlns:a16="http://schemas.microsoft.com/office/drawing/2014/main" id="{FAAF2DAC-4596-4791-BEDD-998C0BA01227}"/>
                </a:ext>
              </a:extLst>
            </p:cNvPr>
            <p:cNvCxnSpPr>
              <a:cxnSpLocks/>
              <a:stCxn id="261" idx="3"/>
              <a:endCxn id="255" idx="1"/>
            </p:cNvCxnSpPr>
            <p:nvPr/>
          </p:nvCxnSpPr>
          <p:spPr>
            <a:xfrm flipV="1">
              <a:off x="8765087" y="1652812"/>
              <a:ext cx="1066873" cy="4171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40612444-CD89-497A-A20E-59BEFB53B015}"/>
                </a:ext>
              </a:extLst>
            </p:cNvPr>
            <p:cNvSpPr/>
            <p:nvPr/>
          </p:nvSpPr>
          <p:spPr>
            <a:xfrm>
              <a:off x="9126465" y="1453579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32AC31BE-07B7-408F-AD53-17C55E850274}"/>
                </a:ext>
              </a:extLst>
            </p:cNvPr>
            <p:cNvGrpSpPr/>
            <p:nvPr/>
          </p:nvGrpSpPr>
          <p:grpSpPr>
            <a:xfrm>
              <a:off x="9857566" y="2255035"/>
              <a:ext cx="2328002" cy="408837"/>
              <a:chOff x="3736458" y="4865983"/>
              <a:chExt cx="2931529" cy="408837"/>
            </a:xfrm>
          </p:grpSpPr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72245FB1-5578-4CE2-866A-C622DCEF1B75}"/>
                  </a:ext>
                </a:extLst>
              </p:cNvPr>
              <p:cNvSpPr/>
              <p:nvPr/>
            </p:nvSpPr>
            <p:spPr>
              <a:xfrm>
                <a:off x="3736458" y="4905488"/>
                <a:ext cx="239431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,$</a:t>
                </a:r>
                <a:r>
                  <a:rPr lang="en-US" altLang="zh-CN" b="1" dirty="0"/>
                  <a:t> 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346D1428-B3F3-4FBD-82BE-EB89E3D0456A}"/>
                  </a:ext>
                </a:extLst>
              </p:cNvPr>
              <p:cNvSpPr txBox="1"/>
              <p:nvPr/>
            </p:nvSpPr>
            <p:spPr>
              <a:xfrm>
                <a:off x="6149827" y="4865983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9</a:t>
                </a:r>
                <a:endParaRPr lang="zh-CN" altLang="en-US" sz="2000" dirty="0"/>
              </a:p>
            </p:txBody>
          </p:sp>
        </p:grp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74A83EB5-8E0C-4CA3-B153-04F004946CDE}"/>
                </a:ext>
              </a:extLst>
            </p:cNvPr>
            <p:cNvSpPr/>
            <p:nvPr/>
          </p:nvSpPr>
          <p:spPr>
            <a:xfrm>
              <a:off x="7538748" y="981730"/>
              <a:ext cx="1278816" cy="1103596"/>
            </a:xfrm>
            <a:custGeom>
              <a:avLst/>
              <a:gdLst>
                <a:gd name="connsiteX0" fmla="*/ 1222218 w 1278816"/>
                <a:gd name="connsiteY0" fmla="*/ 1300046 h 1300046"/>
                <a:gd name="connsiteX1" fmla="*/ 1158844 w 1278816"/>
                <a:gd name="connsiteY1" fmla="*/ 68775 h 1300046"/>
                <a:gd name="connsiteX2" fmla="*/ 153909 w 1278816"/>
                <a:gd name="connsiteY2" fmla="*/ 195523 h 1300046"/>
                <a:gd name="connsiteX3" fmla="*/ 0 w 1278816"/>
                <a:gd name="connsiteY3" fmla="*/ 521448 h 130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816" h="1300046">
                  <a:moveTo>
                    <a:pt x="1222218" y="1300046"/>
                  </a:moveTo>
                  <a:cubicBezTo>
                    <a:pt x="1279556" y="776454"/>
                    <a:pt x="1336895" y="252862"/>
                    <a:pt x="1158844" y="68775"/>
                  </a:cubicBezTo>
                  <a:cubicBezTo>
                    <a:pt x="980793" y="-115312"/>
                    <a:pt x="347050" y="120078"/>
                    <a:pt x="153909" y="195523"/>
                  </a:cubicBezTo>
                  <a:cubicBezTo>
                    <a:pt x="-39232" y="270968"/>
                    <a:pt x="37723" y="405262"/>
                    <a:pt x="0" y="521448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5C2A1029-A1F4-4458-B296-1C8EAF78FC9C}"/>
                </a:ext>
              </a:extLst>
            </p:cNvPr>
            <p:cNvSpPr/>
            <p:nvPr/>
          </p:nvSpPr>
          <p:spPr>
            <a:xfrm>
              <a:off x="8284130" y="972957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C7C75116-0FCF-4009-B055-CD68D16053E0}"/>
                </a:ext>
              </a:extLst>
            </p:cNvPr>
            <p:cNvCxnSpPr>
              <a:cxnSpLocks/>
              <a:stCxn id="261" idx="3"/>
              <a:endCxn id="253" idx="1"/>
            </p:cNvCxnSpPr>
            <p:nvPr/>
          </p:nvCxnSpPr>
          <p:spPr>
            <a:xfrm>
              <a:off x="8765087" y="2069955"/>
              <a:ext cx="1092479" cy="4092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F08014EC-71B6-4ED8-B034-B962FEB62D75}"/>
                </a:ext>
              </a:extLst>
            </p:cNvPr>
            <p:cNvSpPr/>
            <p:nvPr/>
          </p:nvSpPr>
          <p:spPr>
            <a:xfrm>
              <a:off x="9118921" y="224546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343FF400-9AE2-4FC2-B14B-E447E73A2A93}"/>
                </a:ext>
              </a:extLst>
            </p:cNvPr>
            <p:cNvSpPr/>
            <p:nvPr/>
          </p:nvSpPr>
          <p:spPr>
            <a:xfrm>
              <a:off x="7512925" y="5146929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C8F22A27-F93B-4C72-B7BC-594086FEE4EF}"/>
                </a:ext>
              </a:extLst>
            </p:cNvPr>
            <p:cNvGrpSpPr/>
            <p:nvPr/>
          </p:nvGrpSpPr>
          <p:grpSpPr>
            <a:xfrm>
              <a:off x="9773109" y="4205426"/>
              <a:ext cx="2546216" cy="400110"/>
              <a:chOff x="3630105" y="4890804"/>
              <a:chExt cx="3206314" cy="400110"/>
            </a:xfrm>
          </p:grpSpPr>
          <p:sp>
            <p:nvSpPr>
              <p:cNvPr id="251" name="矩形 250">
                <a:extLst>
                  <a:ext uri="{FF2B5EF4-FFF2-40B4-BE49-F238E27FC236}">
                    <a16:creationId xmlns:a16="http://schemas.microsoft.com/office/drawing/2014/main" id="{5D1C480D-4888-4366-A33C-876D251EF9FB}"/>
                  </a:ext>
                </a:extLst>
              </p:cNvPr>
              <p:cNvSpPr/>
              <p:nvPr/>
            </p:nvSpPr>
            <p:spPr>
              <a:xfrm>
                <a:off x="3630105" y="4899803"/>
                <a:ext cx="2516874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-&gt; L = 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fr-F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20088EB3-D28A-4F7E-8C44-91CF55C877A4}"/>
                  </a:ext>
                </a:extLst>
              </p:cNvPr>
              <p:cNvSpPr txBox="1"/>
              <p:nvPr/>
            </p:nvSpPr>
            <p:spPr>
              <a:xfrm>
                <a:off x="6130771" y="4890804"/>
                <a:ext cx="705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10</a:t>
                </a:r>
                <a:endParaRPr lang="zh-CN" altLang="en-US" sz="2000" dirty="0"/>
              </a:p>
            </p:txBody>
          </p:sp>
        </p:grp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BDA4B7B-6607-48F6-BE2C-BCB8ACE032B3}"/>
                </a:ext>
              </a:extLst>
            </p:cNvPr>
            <p:cNvCxnSpPr>
              <a:cxnSpLocks/>
              <a:stCxn id="257" idx="3"/>
              <a:endCxn id="251" idx="1"/>
            </p:cNvCxnSpPr>
            <p:nvPr/>
          </p:nvCxnSpPr>
          <p:spPr>
            <a:xfrm flipV="1">
              <a:off x="8765087" y="4399091"/>
              <a:ext cx="1008022" cy="713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57ED82F5-A69E-4377-AB00-3E8308650375}"/>
                </a:ext>
              </a:extLst>
            </p:cNvPr>
            <p:cNvSpPr/>
            <p:nvPr/>
          </p:nvSpPr>
          <p:spPr>
            <a:xfrm>
              <a:off x="9323900" y="4091292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cxnSp>
          <p:nvCxnSpPr>
            <p:cNvPr id="228" name="直接箭头连接符 227">
              <a:extLst>
                <a:ext uri="{FF2B5EF4-FFF2-40B4-BE49-F238E27FC236}">
                  <a16:creationId xmlns:a16="http://schemas.microsoft.com/office/drawing/2014/main" id="{1319A2C8-508F-4F68-8096-E3EDC79585B3}"/>
                </a:ext>
              </a:extLst>
            </p:cNvPr>
            <p:cNvCxnSpPr>
              <a:cxnSpLocks/>
              <a:stCxn id="257" idx="3"/>
              <a:endCxn id="274" idx="1"/>
            </p:cNvCxnSpPr>
            <p:nvPr/>
          </p:nvCxnSpPr>
          <p:spPr>
            <a:xfrm flipV="1">
              <a:off x="8765087" y="3073019"/>
              <a:ext cx="1092479" cy="139743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DEAFFC3D-810E-4B84-993A-727352ADBB1E}"/>
                </a:ext>
              </a:extLst>
            </p:cNvPr>
            <p:cNvSpPr/>
            <p:nvPr/>
          </p:nvSpPr>
          <p:spPr>
            <a:xfrm>
              <a:off x="9094857" y="3348400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BFBEB6B7-5EB7-47DA-9E35-34547B2810BE}"/>
                </a:ext>
              </a:extLst>
            </p:cNvPr>
            <p:cNvGrpSpPr/>
            <p:nvPr/>
          </p:nvGrpSpPr>
          <p:grpSpPr>
            <a:xfrm>
              <a:off x="6350705" y="5459593"/>
              <a:ext cx="2692616" cy="1261884"/>
              <a:chOff x="3303191" y="5908998"/>
              <a:chExt cx="2692616" cy="1261884"/>
            </a:xfrm>
          </p:grpSpPr>
          <p:sp>
            <p:nvSpPr>
              <p:cNvPr id="249" name="矩形 248">
                <a:extLst>
                  <a:ext uri="{FF2B5EF4-FFF2-40B4-BE49-F238E27FC236}">
                    <a16:creationId xmlns:a16="http://schemas.microsoft.com/office/drawing/2014/main" id="{FEAAF85C-F70E-4A2B-8862-F004E49D7D62}"/>
                  </a:ext>
                </a:extLst>
              </p:cNvPr>
              <p:cNvSpPr/>
              <p:nvPr/>
            </p:nvSpPr>
            <p:spPr>
              <a:xfrm>
                <a:off x="3698673" y="5970553"/>
                <a:ext cx="2297134" cy="12003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R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</a:t>
                </a:r>
                <a:r>
                  <a:rPr lang="en-US" altLang="zh-CN" b="1" dirty="0"/>
                  <a:t>•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71F67308-D71F-4737-8FB9-E9D4D708DD20}"/>
                  </a:ext>
                </a:extLst>
              </p:cNvPr>
              <p:cNvSpPr txBox="1"/>
              <p:nvPr/>
            </p:nvSpPr>
            <p:spPr>
              <a:xfrm>
                <a:off x="3303191" y="5908998"/>
                <a:ext cx="5181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13</a:t>
                </a:r>
                <a:endParaRPr lang="zh-CN" altLang="en-US" sz="2000" dirty="0"/>
              </a:p>
            </p:txBody>
          </p:sp>
        </p:grp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3A716FBE-D2FF-43B9-8DC8-DBBB7D4760B9}"/>
                </a:ext>
              </a:extLst>
            </p:cNvPr>
            <p:cNvCxnSpPr>
              <a:cxnSpLocks/>
              <a:stCxn id="257" idx="2"/>
              <a:endCxn id="249" idx="0"/>
            </p:cNvCxnSpPr>
            <p:nvPr/>
          </p:nvCxnSpPr>
          <p:spPr>
            <a:xfrm>
              <a:off x="7765730" y="5070621"/>
              <a:ext cx="129024" cy="45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BE773017-6097-4168-AC5C-74FA3D7ED6C7}"/>
                </a:ext>
              </a:extLst>
            </p:cNvPr>
            <p:cNvGrpSpPr/>
            <p:nvPr/>
          </p:nvGrpSpPr>
          <p:grpSpPr>
            <a:xfrm>
              <a:off x="9748654" y="4890277"/>
              <a:ext cx="2484920" cy="671766"/>
              <a:chOff x="3698670" y="5970553"/>
              <a:chExt cx="3129126" cy="671766"/>
            </a:xfrm>
          </p:grpSpPr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AD1780AA-DB2C-459A-B548-1E65363A941B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*</a:t>
                </a:r>
                <a:r>
                  <a:rPr lang="en-US" altLang="zh-CN" b="1" dirty="0"/>
                  <a:t> </a:t>
                </a:r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03302CB8-FE63-413F-8599-70E9C07DDB02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14</a:t>
                </a:r>
                <a:endParaRPr lang="zh-CN" altLang="en-US" sz="2000" dirty="0"/>
              </a:p>
            </p:txBody>
          </p:sp>
        </p:grpSp>
        <p:cxnSp>
          <p:nvCxnSpPr>
            <p:cNvPr id="233" name="直接箭头连接符 232">
              <a:extLst>
                <a:ext uri="{FF2B5EF4-FFF2-40B4-BE49-F238E27FC236}">
                  <a16:creationId xmlns:a16="http://schemas.microsoft.com/office/drawing/2014/main" id="{6E86572E-93AB-4F68-A74C-83FCCB9330A6}"/>
                </a:ext>
              </a:extLst>
            </p:cNvPr>
            <p:cNvCxnSpPr>
              <a:cxnSpLocks/>
              <a:stCxn id="249" idx="3"/>
              <a:endCxn id="247" idx="1"/>
            </p:cNvCxnSpPr>
            <p:nvPr/>
          </p:nvCxnSpPr>
          <p:spPr>
            <a:xfrm flipV="1">
              <a:off x="9043321" y="5074943"/>
              <a:ext cx="705333" cy="10463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C999DE62-8792-4133-96D0-8EAD719AF666}"/>
                </a:ext>
              </a:extLst>
            </p:cNvPr>
            <p:cNvSpPr/>
            <p:nvPr/>
          </p:nvSpPr>
          <p:spPr>
            <a:xfrm>
              <a:off x="9241380" y="5001500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endParaRPr lang="zh-CN" altLang="en-US" sz="2000" dirty="0"/>
            </a:p>
          </p:txBody>
        </p:sp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3AC0BA36-D84C-411F-9F3E-A0A798318D8D}"/>
                </a:ext>
              </a:extLst>
            </p:cNvPr>
            <p:cNvGrpSpPr/>
            <p:nvPr/>
          </p:nvGrpSpPr>
          <p:grpSpPr>
            <a:xfrm>
              <a:off x="9748654" y="5547702"/>
              <a:ext cx="2484920" cy="671766"/>
              <a:chOff x="3698670" y="5970553"/>
              <a:chExt cx="3129126" cy="671766"/>
            </a:xfrm>
          </p:grpSpPr>
          <p:sp>
            <p:nvSpPr>
              <p:cNvPr id="245" name="矩形 244">
                <a:extLst>
                  <a:ext uri="{FF2B5EF4-FFF2-40B4-BE49-F238E27FC236}">
                    <a16:creationId xmlns:a16="http://schemas.microsoft.com/office/drawing/2014/main" id="{62DA2B46-FBC9-48DE-82AF-A47C5F9DE539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 -&gt; L</a:t>
                </a:r>
                <a:r>
                  <a:rPr lang="en-US" altLang="zh-CN" b="1" dirty="0"/>
                  <a:t> •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23C654D1-FCE9-46EE-B3EE-04536F7A1859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15</a:t>
                </a:r>
                <a:endParaRPr lang="zh-CN" altLang="en-US" sz="2000" dirty="0"/>
              </a:p>
            </p:txBody>
          </p:sp>
        </p:grpSp>
        <p:cxnSp>
          <p:nvCxnSpPr>
            <p:cNvPr id="236" name="直接箭头连接符 235">
              <a:extLst>
                <a:ext uri="{FF2B5EF4-FFF2-40B4-BE49-F238E27FC236}">
                  <a16:creationId xmlns:a16="http://schemas.microsoft.com/office/drawing/2014/main" id="{818EDB55-3764-4BC2-874A-AE54DD6441C3}"/>
                </a:ext>
              </a:extLst>
            </p:cNvPr>
            <p:cNvCxnSpPr>
              <a:cxnSpLocks/>
              <a:stCxn id="249" idx="3"/>
              <a:endCxn id="245" idx="1"/>
            </p:cNvCxnSpPr>
            <p:nvPr/>
          </p:nvCxnSpPr>
          <p:spPr>
            <a:xfrm flipV="1">
              <a:off x="9043321" y="5732368"/>
              <a:ext cx="705333" cy="38894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127F026B-DB28-4C5F-91D0-ED15C848B46A}"/>
                </a:ext>
              </a:extLst>
            </p:cNvPr>
            <p:cNvSpPr/>
            <p:nvPr/>
          </p:nvSpPr>
          <p:spPr>
            <a:xfrm>
              <a:off x="9336350" y="5536528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</a:t>
              </a:r>
              <a:endParaRPr lang="zh-CN" altLang="en-US" sz="2000" dirty="0"/>
            </a:p>
          </p:txBody>
        </p: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7AED717B-92A2-4DB2-BDB0-FAEDD799CAED}"/>
                </a:ext>
              </a:extLst>
            </p:cNvPr>
            <p:cNvGrpSpPr/>
            <p:nvPr/>
          </p:nvGrpSpPr>
          <p:grpSpPr>
            <a:xfrm>
              <a:off x="9759040" y="6173442"/>
              <a:ext cx="2484920" cy="671766"/>
              <a:chOff x="3698670" y="5970553"/>
              <a:chExt cx="3129126" cy="671766"/>
            </a:xfrm>
          </p:grpSpPr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F34D6553-74E1-47FE-B02C-FD1E6BED84D2}"/>
                  </a:ext>
                </a:extLst>
              </p:cNvPr>
              <p:cNvSpPr/>
              <p:nvPr/>
            </p:nvSpPr>
            <p:spPr>
              <a:xfrm>
                <a:off x="3698670" y="5970553"/>
                <a:ext cx="2892656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 -&gt; id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/>
                  <a:t>• 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$</a:t>
                </a:r>
                <a:endPara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9C7CDDF0-7A34-440B-83F2-A4AC50249545}"/>
                  </a:ext>
                </a:extLst>
              </p:cNvPr>
              <p:cNvSpPr txBox="1"/>
              <p:nvPr/>
            </p:nvSpPr>
            <p:spPr>
              <a:xfrm>
                <a:off x="6246338" y="6242209"/>
                <a:ext cx="581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16</a:t>
                </a:r>
                <a:endParaRPr lang="zh-CN" altLang="en-US" sz="2000" dirty="0"/>
              </a:p>
            </p:txBody>
          </p:sp>
        </p:grp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2385B2A-5AD8-47AF-9FB1-FB53FD1612BC}"/>
                </a:ext>
              </a:extLst>
            </p:cNvPr>
            <p:cNvSpPr/>
            <p:nvPr/>
          </p:nvSpPr>
          <p:spPr>
            <a:xfrm>
              <a:off x="8981038" y="6120143"/>
              <a:ext cx="399557" cy="516047"/>
            </a:xfrm>
            <a:custGeom>
              <a:avLst/>
              <a:gdLst>
                <a:gd name="connsiteX0" fmla="*/ 99588 w 399557"/>
                <a:gd name="connsiteY0" fmla="*/ 0 h 516047"/>
                <a:gd name="connsiteX1" fmla="*/ 398352 w 399557"/>
                <a:gd name="connsiteY1" fmla="*/ 407406 h 516047"/>
                <a:gd name="connsiteX2" fmla="*/ 0 w 399557"/>
                <a:gd name="connsiteY2" fmla="*/ 516047 h 5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557" h="516047">
                  <a:moveTo>
                    <a:pt x="99588" y="0"/>
                  </a:moveTo>
                  <a:cubicBezTo>
                    <a:pt x="257269" y="160699"/>
                    <a:pt x="414950" y="321398"/>
                    <a:pt x="398352" y="407406"/>
                  </a:cubicBezTo>
                  <a:cubicBezTo>
                    <a:pt x="381754" y="493414"/>
                    <a:pt x="129766" y="503976"/>
                    <a:pt x="0" y="516047"/>
                  </a:cubicBezTo>
                </a:path>
              </a:pathLst>
            </a:cu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02C18F3F-80DF-441B-AF63-CABAEA198A34}"/>
                </a:ext>
              </a:extLst>
            </p:cNvPr>
            <p:cNvSpPr/>
            <p:nvPr/>
          </p:nvSpPr>
          <p:spPr>
            <a:xfrm>
              <a:off x="9052159" y="6309033"/>
              <a:ext cx="3866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endParaRPr lang="zh-CN" altLang="en-US" sz="2000" dirty="0"/>
            </a:p>
          </p:txBody>
        </p:sp>
        <p:cxnSp>
          <p:nvCxnSpPr>
            <p:cNvPr id="241" name="直接箭头连接符 240">
              <a:extLst>
                <a:ext uri="{FF2B5EF4-FFF2-40B4-BE49-F238E27FC236}">
                  <a16:creationId xmlns:a16="http://schemas.microsoft.com/office/drawing/2014/main" id="{A537D20E-8125-4AD5-B30A-38778F9F89EB}"/>
                </a:ext>
              </a:extLst>
            </p:cNvPr>
            <p:cNvCxnSpPr>
              <a:cxnSpLocks/>
              <a:stCxn id="249" idx="3"/>
              <a:endCxn id="243" idx="1"/>
            </p:cNvCxnSpPr>
            <p:nvPr/>
          </p:nvCxnSpPr>
          <p:spPr>
            <a:xfrm>
              <a:off x="9043321" y="6121313"/>
              <a:ext cx="715719" cy="2367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20513B7F-CDE1-402D-AADC-B26483677CB7}"/>
                </a:ext>
              </a:extLst>
            </p:cNvPr>
            <p:cNvSpPr/>
            <p:nvPr/>
          </p:nvSpPr>
          <p:spPr>
            <a:xfrm>
              <a:off x="9350696" y="5917043"/>
              <a:ext cx="5068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 </a:t>
              </a:r>
              <a:endParaRPr lang="zh-CN" altLang="en-US" sz="2000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D4327CE-228F-4F65-A8D6-37FDECD7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LR(1)</a:t>
            </a:r>
            <a:r>
              <a:rPr lang="zh-CN" altLang="en-US" dirty="0"/>
              <a:t>分析算法：</a:t>
            </a:r>
            <a:r>
              <a:rPr lang="zh-CN" altLang="en-US" b="1" dirty="0">
                <a:solidFill>
                  <a:srgbClr val="FF0000"/>
                </a:solidFill>
              </a:rPr>
              <a:t>示例回顾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FF2FFD-177C-4030-A26A-9CA534A5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964222-5367-40B2-9B57-F7A63784D425}"/>
              </a:ext>
            </a:extLst>
          </p:cNvPr>
          <p:cNvSpPr/>
          <p:nvPr/>
        </p:nvSpPr>
        <p:spPr>
          <a:xfrm>
            <a:off x="82347" y="4260903"/>
            <a:ext cx="2367577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pt-BR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’ 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S$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L =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-&gt;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* R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 -&gt; id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pt-B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-&gt; L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20620610-D295-42B3-AC82-8469D8BD8A8A}"/>
              </a:ext>
            </a:extLst>
          </p:cNvPr>
          <p:cNvGrpSpPr/>
          <p:nvPr/>
        </p:nvGrpSpPr>
        <p:grpSpPr>
          <a:xfrm>
            <a:off x="9737316" y="2283242"/>
            <a:ext cx="2297133" cy="3622494"/>
            <a:chOff x="9737316" y="2283242"/>
            <a:chExt cx="2297133" cy="362249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5E28266-198B-48D6-B8DA-5C8566B1827F}"/>
                </a:ext>
              </a:extLst>
            </p:cNvPr>
            <p:cNvSpPr/>
            <p:nvPr/>
          </p:nvSpPr>
          <p:spPr>
            <a:xfrm>
              <a:off x="9846228" y="2877055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EE6FBBA9-0B3C-464B-8ECE-484AB5EBEE26}"/>
                </a:ext>
              </a:extLst>
            </p:cNvPr>
            <p:cNvSpPr/>
            <p:nvPr/>
          </p:nvSpPr>
          <p:spPr>
            <a:xfrm>
              <a:off x="9846228" y="2283242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414E8206-5159-4F2D-A29C-2D501496AC65}"/>
                </a:ext>
              </a:extLst>
            </p:cNvPr>
            <p:cNvSpPr/>
            <p:nvPr/>
          </p:nvSpPr>
          <p:spPr>
            <a:xfrm>
              <a:off x="9737316" y="5536404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 -&gt; L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300CD825-A78B-4EBF-BC35-6888ED0350D9}"/>
              </a:ext>
            </a:extLst>
          </p:cNvPr>
          <p:cNvGrpSpPr/>
          <p:nvPr/>
        </p:nvGrpSpPr>
        <p:grpSpPr>
          <a:xfrm>
            <a:off x="6768519" y="3228507"/>
            <a:ext cx="5294092" cy="3321520"/>
            <a:chOff x="6914481" y="3373654"/>
            <a:chExt cx="5294092" cy="332152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2DF1DCB-DF80-432D-B18D-DCFC9B4B98FE}"/>
                </a:ext>
              </a:extLst>
            </p:cNvPr>
            <p:cNvSpPr/>
            <p:nvPr/>
          </p:nvSpPr>
          <p:spPr>
            <a:xfrm>
              <a:off x="10009966" y="3680208"/>
              <a:ext cx="1901386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/>
                <a:t>•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r>
                <a:rPr lang="en-US" altLang="zh-CN" b="1" dirty="0"/>
                <a:t> </a:t>
              </a:r>
              <a:endParaRPr lang="fr-F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5FB38C6E-F914-44AE-A97B-66A39611EC7E}"/>
                </a:ext>
              </a:extLst>
            </p:cNvPr>
            <p:cNvSpPr/>
            <p:nvPr/>
          </p:nvSpPr>
          <p:spPr>
            <a:xfrm>
              <a:off x="6914481" y="3373654"/>
              <a:ext cx="1998714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6DEA2C3-AA9F-408A-8579-FE1D0FC0131D}"/>
                </a:ext>
              </a:extLst>
            </p:cNvPr>
            <p:cNvSpPr/>
            <p:nvPr/>
          </p:nvSpPr>
          <p:spPr>
            <a:xfrm>
              <a:off x="9911440" y="6325842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id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/>
                <a:t>• 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0E58563-5F94-4B57-A589-757FFA216572}"/>
              </a:ext>
            </a:extLst>
          </p:cNvPr>
          <p:cNvGrpSpPr/>
          <p:nvPr/>
        </p:nvGrpSpPr>
        <p:grpSpPr>
          <a:xfrm>
            <a:off x="9755315" y="1476395"/>
            <a:ext cx="2297133" cy="3791463"/>
            <a:chOff x="9755315" y="1476395"/>
            <a:chExt cx="2297133" cy="3791463"/>
          </a:xfrm>
          <a:solidFill>
            <a:srgbClr val="C00000"/>
          </a:solidFill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75B0CD31-1D93-44FA-9E59-D1406042FABB}"/>
                </a:ext>
              </a:extLst>
            </p:cNvPr>
            <p:cNvSpPr/>
            <p:nvPr/>
          </p:nvSpPr>
          <p:spPr>
            <a:xfrm>
              <a:off x="9838621" y="1476395"/>
              <a:ext cx="1909857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*</a:t>
              </a:r>
              <a:r>
                <a:rPr lang="en-US" altLang="zh-CN" b="1" dirty="0"/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fr-F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,$</a:t>
              </a:r>
              <a:r>
                <a:rPr lang="en-US" altLang="zh-CN" b="1" dirty="0"/>
                <a:t> 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6D1A1F26-0A23-4F4C-8F83-1C11EAB09EFB}"/>
                </a:ext>
              </a:extLst>
            </p:cNvPr>
            <p:cNvSpPr/>
            <p:nvPr/>
          </p:nvSpPr>
          <p:spPr>
            <a:xfrm>
              <a:off x="9755315" y="4898526"/>
              <a:ext cx="229713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 -&gt; *</a:t>
              </a:r>
              <a:r>
                <a:rPr lang="en-US" altLang="zh-CN" b="1" dirty="0"/>
                <a:t> </a:t>
              </a:r>
              <a:r>
                <a:rPr lang="pt-BR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b="1" dirty="0"/>
                <a:t> •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endPara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55281EF3-3CF5-4DBC-92DA-5F869B1AE6B7}"/>
              </a:ext>
            </a:extLst>
          </p:cNvPr>
          <p:cNvSpPr/>
          <p:nvPr/>
        </p:nvSpPr>
        <p:spPr>
          <a:xfrm>
            <a:off x="155539" y="5160685"/>
            <a:ext cx="8024989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类似的项目，仅前看符号不一样！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合并压缩？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6055FF2C-AB07-433F-A824-FD88F3E2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" y="1199398"/>
            <a:ext cx="3157527" cy="29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E4D8B-629A-4DF0-A2E6-83ED800B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LALR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3A41CB-5A3E-4622-A459-D84D7238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761788-07BB-44BD-9F00-DBEBA86C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29" y="1446023"/>
            <a:ext cx="3784349" cy="4910329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合并具有类似项目集的状态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类似项目</a:t>
            </a:r>
            <a:endParaRPr lang="en-US" altLang="zh-CN" dirty="0"/>
          </a:p>
          <a:p>
            <a:pPr lvl="2"/>
            <a:r>
              <a:rPr lang="zh-CN" altLang="en-US" dirty="0"/>
              <a:t>仅前看符号不同的</a:t>
            </a:r>
            <a:r>
              <a:rPr lang="en-US" altLang="zh-CN" dirty="0"/>
              <a:t>LR(1)</a:t>
            </a:r>
            <a:r>
              <a:rPr lang="zh-CN" altLang="en-US" dirty="0"/>
              <a:t>项目</a:t>
            </a:r>
            <a:endParaRPr lang="en-US" altLang="zh-CN" dirty="0"/>
          </a:p>
          <a:p>
            <a:pPr lvl="1"/>
            <a:r>
              <a:rPr lang="zh-CN" altLang="en-US" dirty="0"/>
              <a:t>合并类似项目的前看符号</a:t>
            </a:r>
          </a:p>
          <a:p>
            <a:r>
              <a:rPr lang="zh-CN" altLang="en-US" dirty="0"/>
              <a:t>需要</a:t>
            </a:r>
            <a:r>
              <a:rPr lang="zh-CN" altLang="en-US" b="1" dirty="0">
                <a:solidFill>
                  <a:srgbClr val="FF0000"/>
                </a:solidFill>
              </a:rPr>
              <a:t>修改</a:t>
            </a:r>
            <a:r>
              <a:rPr lang="en-US" altLang="zh-CN" b="1" dirty="0">
                <a:solidFill>
                  <a:srgbClr val="FF0000"/>
                </a:solidFill>
              </a:rPr>
              <a:t>ACTION</a:t>
            </a:r>
            <a:r>
              <a:rPr lang="zh-CN" altLang="en-US" b="1" dirty="0">
                <a:solidFill>
                  <a:srgbClr val="FF0000"/>
                </a:solidFill>
              </a:rPr>
              <a:t>表和</a:t>
            </a:r>
            <a:r>
              <a:rPr lang="en-US" altLang="zh-CN" b="1" dirty="0">
                <a:solidFill>
                  <a:srgbClr val="FF0000"/>
                </a:solidFill>
              </a:rPr>
              <a:t>GOTO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r>
              <a:rPr lang="zh-CN" altLang="en-US" dirty="0"/>
              <a:t>，以反映合并的效果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1B2086-DEBB-4CC5-9AA9-8C2C981E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94" y="1145467"/>
            <a:ext cx="7701860" cy="50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82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5.3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pPr lvl="1"/>
            <a:r>
              <a:rPr lang="en-US" altLang="zh-CN" b="1" dirty="0"/>
              <a:t>5.4</a:t>
            </a:r>
            <a:r>
              <a:rPr lang="zh-CN" altLang="en-US" b="1" dirty="0"/>
              <a:t>：</a:t>
            </a:r>
            <a:r>
              <a:rPr lang="en-US" altLang="zh-CN" b="1" dirty="0"/>
              <a:t>LR(1)</a:t>
            </a:r>
            <a:r>
              <a:rPr lang="zh-CN" altLang="en-US" b="1" dirty="0"/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330979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BADC8-1AAE-42D1-95F5-3A7430FF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</a:t>
            </a:r>
            <a:r>
              <a:rPr lang="zh-CN" altLang="en-US" dirty="0"/>
              <a:t>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C636EB-E100-4525-843F-4A7FAD85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8179ED-336C-4C2F-A0CA-B410311B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446023"/>
            <a:ext cx="8116755" cy="4910329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YACC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et 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nother 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ompiler-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ompiler</a:t>
            </a:r>
            <a:r>
              <a:rPr lang="zh-CN" altLang="en-US" dirty="0"/>
              <a:t>缩写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1975</a:t>
            </a:r>
            <a:r>
              <a:rPr lang="zh-CN" altLang="en-US" dirty="0"/>
              <a:t>年首先由</a:t>
            </a:r>
            <a:r>
              <a:rPr lang="en-US" altLang="zh-CN" dirty="0"/>
              <a:t>Steve Johnson</a:t>
            </a:r>
            <a:r>
              <a:rPr lang="zh-CN" altLang="en-US" dirty="0"/>
              <a:t>在</a:t>
            </a:r>
            <a:r>
              <a:rPr lang="en-US" altLang="zh-CN" dirty="0"/>
              <a:t>Unix</a:t>
            </a:r>
            <a:r>
              <a:rPr lang="zh-CN" altLang="en-US" dirty="0"/>
              <a:t>上实现</a:t>
            </a:r>
          </a:p>
          <a:p>
            <a:r>
              <a:rPr lang="zh-CN" altLang="en-US" dirty="0"/>
              <a:t>后来，很多工具在此基础上做了改进：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GNU Bison</a:t>
            </a:r>
          </a:p>
          <a:p>
            <a:pPr lvl="1"/>
            <a:r>
              <a:rPr lang="zh-CN" altLang="en-US" dirty="0"/>
              <a:t>并且移植到了很多其他语言上</a:t>
            </a:r>
          </a:p>
          <a:p>
            <a:r>
              <a:rPr lang="en-US" altLang="zh-CN" dirty="0"/>
              <a:t>YACC </a:t>
            </a:r>
            <a:r>
              <a:rPr lang="zh-CN" altLang="en-US" dirty="0"/>
              <a:t>现在是一个标准的工具（见</a:t>
            </a:r>
            <a:r>
              <a:rPr lang="en-US" altLang="zh-CN" dirty="0"/>
              <a:t>IEEE </a:t>
            </a:r>
            <a:r>
              <a:rPr lang="en-US" altLang="zh-CN" dirty="0" err="1"/>
              <a:t>Posix</a:t>
            </a:r>
            <a:r>
              <a:rPr lang="en-US" altLang="zh-CN" dirty="0"/>
              <a:t> </a:t>
            </a:r>
            <a:r>
              <a:rPr lang="zh-CN" altLang="en-US" dirty="0"/>
              <a:t>标准 </a:t>
            </a:r>
            <a:r>
              <a:rPr lang="en-US" altLang="zh-CN" dirty="0"/>
              <a:t>P1003.2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>
                <a:solidFill>
                  <a:srgbClr val="0000FF"/>
                </a:solidFill>
              </a:rPr>
              <a:t>采用</a:t>
            </a:r>
            <a:r>
              <a:rPr lang="en-US" altLang="zh-CN" b="1" dirty="0">
                <a:solidFill>
                  <a:srgbClr val="0000FF"/>
                </a:solidFill>
              </a:rPr>
              <a:t>LR(1)</a:t>
            </a:r>
            <a:r>
              <a:rPr lang="zh-CN" altLang="en-US" b="1" dirty="0">
                <a:solidFill>
                  <a:srgbClr val="0000FF"/>
                </a:solidFill>
              </a:rPr>
              <a:t>分析算法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0EAAD4-094E-4147-9944-D24ED2FF2E55}"/>
              </a:ext>
            </a:extLst>
          </p:cNvPr>
          <p:cNvGrpSpPr/>
          <p:nvPr/>
        </p:nvGrpSpPr>
        <p:grpSpPr>
          <a:xfrm>
            <a:off x="6034632" y="3237262"/>
            <a:ext cx="6157368" cy="3592931"/>
            <a:chOff x="6034632" y="3237262"/>
            <a:chExt cx="6157368" cy="35929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1B3626-FDCD-4BA3-BE18-382712E5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4632" y="3237262"/>
              <a:ext cx="6157368" cy="359293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85713BC-916B-4676-B9C7-C284E1FCC7C5}"/>
                </a:ext>
              </a:extLst>
            </p:cNvPr>
            <p:cNvSpPr/>
            <p:nvPr/>
          </p:nvSpPr>
          <p:spPr>
            <a:xfrm>
              <a:off x="7600428" y="5993299"/>
              <a:ext cx="1831252" cy="715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6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58500-4675-43DD-B0DC-0954F734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 &amp; LEX </a:t>
            </a:r>
            <a:r>
              <a:rPr lang="zh-CN" altLang="en-US" dirty="0"/>
              <a:t>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B8D1D-EBFE-4DB2-BAC5-1307673E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149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9F5EF4-3F1C-4B52-A944-281691CA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4" y="1579263"/>
            <a:ext cx="5239991" cy="4386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215069-D191-476C-A431-7893363F41EC}"/>
              </a:ext>
            </a:extLst>
          </p:cNvPr>
          <p:cNvSpPr txBox="1"/>
          <p:nvPr/>
        </p:nvSpPr>
        <p:spPr>
          <a:xfrm>
            <a:off x="1004935" y="6201624"/>
            <a:ext cx="294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编译流程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796824-CC2C-4DC1-83E6-54594318FFCE}"/>
              </a:ext>
            </a:extLst>
          </p:cNvPr>
          <p:cNvGrpSpPr/>
          <p:nvPr/>
        </p:nvGrpSpPr>
        <p:grpSpPr>
          <a:xfrm>
            <a:off x="6096000" y="2916136"/>
            <a:ext cx="5667647" cy="3050096"/>
            <a:chOff x="6096000" y="2916136"/>
            <a:chExt cx="5667647" cy="305009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95D641-467E-494F-B441-4B9DF971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67866"/>
              <a:ext cx="5667647" cy="2398366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A05CD8-9F65-4761-9240-F1FE89173DE3}"/>
                </a:ext>
              </a:extLst>
            </p:cNvPr>
            <p:cNvSpPr txBox="1"/>
            <p:nvPr/>
          </p:nvSpPr>
          <p:spPr>
            <a:xfrm>
              <a:off x="7386207" y="2916136"/>
              <a:ext cx="294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具体实现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A76365B-0078-44CD-BDE0-F3A235070E55}"/>
              </a:ext>
            </a:extLst>
          </p:cNvPr>
          <p:cNvSpPr/>
          <p:nvPr/>
        </p:nvSpPr>
        <p:spPr>
          <a:xfrm>
            <a:off x="6296441" y="1209931"/>
            <a:ext cx="5895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Ref: </a:t>
            </a:r>
            <a:r>
              <a:rPr lang="zh-CN" altLang="en-US" dirty="0">
                <a:hlinkClick r:id="rId4"/>
              </a:rPr>
              <a:t>https://www.epaperpress.com/lexandyacc/index.html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6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CF695-EB49-4B6F-91DC-E9DEE8B6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C804E3-A49D-440D-8887-E07138A0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957824-FA62-46C0-A587-DF89C795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自然语言中的句子的典型结构：</a:t>
            </a:r>
          </a:p>
          <a:p>
            <a:pPr lvl="1"/>
            <a:r>
              <a:rPr lang="zh-CN" altLang="en-US" dirty="0"/>
              <a:t>主语 谓语 宾语</a:t>
            </a:r>
          </a:p>
          <a:p>
            <a:pPr lvl="1"/>
            <a:r>
              <a:rPr lang="zh-CN" altLang="en-US" dirty="0"/>
              <a:t>名词 动词 名词</a:t>
            </a:r>
            <a:endParaRPr lang="en-US" altLang="zh-CN" dirty="0"/>
          </a:p>
          <a:p>
            <a:r>
              <a:rPr lang="zh-CN" altLang="en-US" dirty="0"/>
              <a:t>例子：</a:t>
            </a:r>
          </a:p>
          <a:p>
            <a:pPr lvl="1"/>
            <a:r>
              <a:rPr lang="zh-CN" altLang="en-US" dirty="0"/>
              <a:t>名词：</a:t>
            </a:r>
            <a:r>
              <a:rPr lang="en-US" altLang="zh-CN" dirty="0"/>
              <a:t>{</a:t>
            </a:r>
            <a:r>
              <a:rPr lang="zh-CN" altLang="en-US" dirty="0"/>
              <a:t>羊、老虎、草、水</a:t>
            </a:r>
            <a:r>
              <a:rPr lang="en-US" altLang="zh-CN" dirty="0"/>
              <a:t>}</a:t>
            </a:r>
          </a:p>
          <a:p>
            <a:pPr lvl="1"/>
            <a:r>
              <a:rPr lang="zh-CN" altLang="en-US" dirty="0"/>
              <a:t>动词：</a:t>
            </a:r>
            <a:r>
              <a:rPr lang="en-US" altLang="zh-CN" dirty="0"/>
              <a:t>{</a:t>
            </a:r>
            <a:r>
              <a:rPr lang="zh-CN" altLang="en-US" dirty="0"/>
              <a:t>吃、喝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句子：</a:t>
            </a:r>
            <a:endParaRPr lang="en-US" altLang="zh-CN" dirty="0"/>
          </a:p>
          <a:p>
            <a:pPr lvl="1"/>
            <a:r>
              <a:rPr lang="zh-CN" altLang="en-US" dirty="0"/>
              <a:t>羊吃草，羊喝水，老虎吃羊，。。。</a:t>
            </a:r>
            <a:endParaRPr lang="en-US" altLang="zh-CN" dirty="0"/>
          </a:p>
          <a:p>
            <a:pPr lvl="1"/>
            <a:r>
              <a:rPr lang="zh-CN" altLang="en-US" dirty="0"/>
              <a:t>羊吃老虎，老虎吃草，。。。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F5241-1F40-418C-896A-A78D9B35E0DD}"/>
              </a:ext>
            </a:extLst>
          </p:cNvPr>
          <p:cNvSpPr txBox="1"/>
          <p:nvPr/>
        </p:nvSpPr>
        <p:spPr>
          <a:xfrm>
            <a:off x="6400799" y="1928388"/>
            <a:ext cx="262550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06138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065C-D6EC-4C10-905B-B693704D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YACC</a:t>
            </a:r>
            <a:r>
              <a:rPr lang="zh-CN" altLang="en-US" dirty="0"/>
              <a:t>语言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9B9D19-33A5-4F61-A845-DE82A770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DEBAA6-EBE3-452E-A4E3-A04DCA72A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用户代码和</a:t>
            </a:r>
            <a:r>
              <a:rPr lang="en-US" altLang="zh-CN" b="1" dirty="0">
                <a:solidFill>
                  <a:srgbClr val="0000FF"/>
                </a:solidFill>
              </a:rPr>
              <a:t>YACC</a:t>
            </a:r>
            <a:r>
              <a:rPr lang="zh-CN" altLang="en-US" b="1" dirty="0">
                <a:solidFill>
                  <a:srgbClr val="0000FF"/>
                </a:solidFill>
              </a:rPr>
              <a:t>声明</a:t>
            </a:r>
            <a:r>
              <a:rPr lang="en-US" altLang="zh-CN" dirty="0"/>
              <a:t>: </a:t>
            </a:r>
            <a:r>
              <a:rPr lang="zh-CN" altLang="en-US" dirty="0"/>
              <a:t>可以在接下来的部分使用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%%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语法规则</a:t>
            </a:r>
            <a:r>
              <a:rPr lang="en-US" altLang="zh-CN" dirty="0"/>
              <a:t>: </a:t>
            </a:r>
            <a:r>
              <a:rPr lang="zh-CN" altLang="en-US" dirty="0"/>
              <a:t>上下文无关文法的规则及相应语义动作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%%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用户代码</a:t>
            </a:r>
            <a:r>
              <a:rPr lang="en-US" altLang="zh-CN" dirty="0"/>
              <a:t>: </a:t>
            </a:r>
            <a:r>
              <a:rPr lang="zh-CN" altLang="en-US" dirty="0"/>
              <a:t>用户提供的代码</a:t>
            </a:r>
          </a:p>
        </p:txBody>
      </p:sp>
    </p:spTree>
    <p:extLst>
      <p:ext uri="{BB962C8B-B14F-4D97-AF65-F5344CB8AC3E}">
        <p14:creationId xmlns:p14="http://schemas.microsoft.com/office/powerpoint/2010/main" val="19084037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290243-7CEE-4EBE-AD3B-6846FD8F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865790-A3DB-4886-B23A-84D5C6E29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9167DB-6C66-46D3-9582-7C7965C4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9747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132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1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556A7-4486-48A5-B867-C46984B1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本章纲要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B8CA79-79B6-4D63-90C4-4B4F47E0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F2654-ABEC-4BAC-9CB7-C01326BB3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832"/>
            <a:ext cx="12192000" cy="36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8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6567535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自顶向下分析</a:t>
            </a:r>
            <a:endParaRPr lang="en-US" altLang="zh-CN" dirty="0"/>
          </a:p>
          <a:p>
            <a:pPr lvl="1"/>
            <a:r>
              <a:rPr lang="zh-CN" altLang="en-US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开始符号出发</a:t>
            </a:r>
            <a:r>
              <a:rPr lang="zh-CN" altLang="en-US" dirty="0"/>
              <a:t>推出句子</a:t>
            </a:r>
          </a:p>
          <a:p>
            <a:pPr lvl="2"/>
            <a:r>
              <a:rPr lang="zh-CN" altLang="en-US" dirty="0"/>
              <a:t>递归下降</a:t>
            </a:r>
            <a:endParaRPr lang="en-US" altLang="zh-CN" dirty="0"/>
          </a:p>
          <a:p>
            <a:pPr lvl="2"/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r>
              <a:rPr lang="zh-CN" altLang="en-US" dirty="0"/>
              <a:t>自底向上分析</a:t>
            </a:r>
            <a:endParaRPr lang="en-US" altLang="zh-CN" dirty="0"/>
          </a:p>
          <a:p>
            <a:pPr lvl="1"/>
            <a:r>
              <a:rPr lang="zh-CN" altLang="en-US" dirty="0"/>
              <a:t>从待分析的</a:t>
            </a:r>
            <a:r>
              <a:rPr lang="zh-CN" altLang="en-US" b="1" dirty="0">
                <a:solidFill>
                  <a:srgbClr val="FF0000"/>
                </a:solidFill>
              </a:rPr>
              <a:t>句子出发</a:t>
            </a:r>
            <a:r>
              <a:rPr lang="zh-CN" altLang="en-US" dirty="0"/>
              <a:t>，尝试自底向上地</a:t>
            </a:r>
            <a:r>
              <a:rPr lang="zh-CN" altLang="en-US" b="1" dirty="0">
                <a:solidFill>
                  <a:srgbClr val="FF0000"/>
                </a:solidFill>
              </a:rPr>
              <a:t>规约成</a:t>
            </a:r>
            <a:r>
              <a:rPr lang="zh-CN" altLang="en-US" dirty="0"/>
              <a:t>文法的</a:t>
            </a:r>
            <a:r>
              <a:rPr lang="zh-CN" altLang="en-US" b="1" dirty="0">
                <a:solidFill>
                  <a:srgbClr val="FF0000"/>
                </a:solidFill>
              </a:rPr>
              <a:t>产生式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20D7D-2C6D-4E8A-AAE9-7F68DBFA6B0B}"/>
              </a:ext>
            </a:extLst>
          </p:cNvPr>
          <p:cNvSpPr txBox="1"/>
          <p:nvPr/>
        </p:nvSpPr>
        <p:spPr>
          <a:xfrm>
            <a:off x="6446822" y="2290527"/>
            <a:ext cx="2163778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适用手工生成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EE23FD-CBC4-444A-A0B8-E7E509F6BD4E}"/>
              </a:ext>
            </a:extLst>
          </p:cNvPr>
          <p:cNvSpPr txBox="1"/>
          <p:nvPr/>
        </p:nvSpPr>
        <p:spPr>
          <a:xfrm>
            <a:off x="8482343" y="4008982"/>
            <a:ext cx="2163778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适用自动生成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2993EEB-306F-4FAA-A6E6-BF2ADF50ECD5}"/>
              </a:ext>
            </a:extLst>
          </p:cNvPr>
          <p:cNvCxnSpPr>
            <a:endCxn id="9" idx="1"/>
          </p:cNvCxnSpPr>
          <p:nvPr/>
        </p:nvCxnSpPr>
        <p:spPr>
          <a:xfrm>
            <a:off x="3395050" y="2490582"/>
            <a:ext cx="3051772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645129-F1F8-42DB-905B-1066C68977D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8643" y="3023227"/>
            <a:ext cx="4563700" cy="118581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1FA38A-CEC5-4875-9ACE-AC501A3CBE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009176" y="4209037"/>
            <a:ext cx="4473167" cy="168414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321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57FDF-7FFC-4C24-BAED-07910A9E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第三章作业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B4EE0A-DDF3-4D03-B053-A98CC617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156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433951-A44A-4271-8413-E2D333B6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744200" cy="5408936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作业：</a:t>
            </a:r>
            <a:r>
              <a:rPr lang="zh-CN" altLang="en-US" dirty="0"/>
              <a:t>龙书习题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4.2.1(1-3)</a:t>
            </a:r>
            <a:r>
              <a:rPr lang="zh-CN" altLang="en-US" dirty="0"/>
              <a:t>，</a:t>
            </a:r>
            <a:r>
              <a:rPr lang="en-US" altLang="zh-CN" dirty="0"/>
              <a:t>4.2.2(1-3, 5, 7)[</a:t>
            </a:r>
            <a:r>
              <a:rPr lang="zh-CN" altLang="en-US" dirty="0"/>
              <a:t>只做</a:t>
            </a:r>
            <a:r>
              <a:rPr lang="en-US" altLang="zh-CN" dirty="0"/>
              <a:t>4.2.1</a:t>
            </a:r>
            <a:r>
              <a:rPr lang="zh-CN" altLang="en-US" dirty="0"/>
              <a:t>的</a:t>
            </a:r>
            <a:r>
              <a:rPr lang="en-US" altLang="zh-CN" dirty="0"/>
              <a:t>1-3</a:t>
            </a:r>
            <a:r>
              <a:rPr lang="zh-CN" altLang="en-US" dirty="0"/>
              <a:t>小问</a:t>
            </a:r>
            <a:r>
              <a:rPr lang="en-US" altLang="zh-CN" dirty="0"/>
              <a:t>]</a:t>
            </a:r>
            <a:r>
              <a:rPr lang="zh-CN" altLang="en-US" dirty="0"/>
              <a:t>，</a:t>
            </a:r>
            <a:r>
              <a:rPr lang="en-US" altLang="zh-CN" dirty="0"/>
              <a:t>4.2.3(1-2)</a:t>
            </a:r>
            <a:r>
              <a:rPr lang="zh-CN" altLang="en-US" dirty="0"/>
              <a:t>，</a:t>
            </a:r>
            <a:r>
              <a:rPr lang="en-US" altLang="zh-CN" dirty="0"/>
              <a:t>4.2.5</a:t>
            </a:r>
          </a:p>
          <a:p>
            <a:pPr lvl="1"/>
            <a:r>
              <a:rPr lang="en-US" altLang="zh-CN" dirty="0"/>
              <a:t>4.4.1(1-3, 5)</a:t>
            </a:r>
            <a:r>
              <a:rPr lang="zh-CN" altLang="en-US" dirty="0"/>
              <a:t>，</a:t>
            </a:r>
            <a:r>
              <a:rPr lang="en-US" altLang="zh-CN" dirty="0"/>
              <a:t>4.4.4</a:t>
            </a:r>
          </a:p>
          <a:p>
            <a:pPr lvl="1"/>
            <a:r>
              <a:rPr lang="en-US" altLang="zh-CN" dirty="0"/>
              <a:t>4.6.5, 4.6.6</a:t>
            </a:r>
          </a:p>
          <a:p>
            <a:pPr lvl="1"/>
            <a:r>
              <a:rPr lang="en-US" altLang="zh-CN" dirty="0"/>
              <a:t>4.7.2(5)</a:t>
            </a:r>
            <a:r>
              <a:rPr lang="zh-CN" altLang="en-US" dirty="0"/>
              <a:t>，</a:t>
            </a:r>
            <a:r>
              <a:rPr lang="en-US" altLang="zh-CN" dirty="0"/>
              <a:t>4.7.5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提交方式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电子版，</a:t>
            </a:r>
            <a:r>
              <a:rPr lang="en-US" altLang="zh-CN" dirty="0"/>
              <a:t>pdf</a:t>
            </a:r>
            <a:r>
              <a:rPr lang="zh-CN" altLang="en-US" dirty="0"/>
              <a:t>格式</a:t>
            </a:r>
            <a:endParaRPr lang="en-US" altLang="zh-CN" dirty="0"/>
          </a:p>
          <a:p>
            <a:pPr lvl="2"/>
            <a:r>
              <a:rPr lang="zh-CN" altLang="en-US" dirty="0"/>
              <a:t>自行百度如何</a:t>
            </a:r>
            <a:r>
              <a:rPr lang="en-US" altLang="zh-CN" dirty="0"/>
              <a:t>word</a:t>
            </a:r>
            <a:r>
              <a:rPr lang="zh-CN" altLang="en-US" dirty="0"/>
              <a:t>转</a:t>
            </a:r>
            <a:r>
              <a:rPr lang="en-US" altLang="zh-CN" dirty="0"/>
              <a:t>pdf</a:t>
            </a:r>
            <a:r>
              <a:rPr lang="zh-CN" altLang="en-US" dirty="0">
                <a:sym typeface="Wingdings" pitchFamily="2" charset="2"/>
              </a:rPr>
              <a:t></a:t>
            </a:r>
            <a:endParaRPr lang="en-US" altLang="zh-CN" dirty="0"/>
          </a:p>
          <a:p>
            <a:pPr lvl="1"/>
            <a:r>
              <a:rPr lang="zh-CN" altLang="en-US" dirty="0"/>
              <a:t>发送给</a:t>
            </a:r>
            <a:r>
              <a:rPr lang="zh-CN" altLang="en-US" b="1" dirty="0">
                <a:solidFill>
                  <a:srgbClr val="FF0000"/>
                </a:solidFill>
              </a:rPr>
              <a:t>所有助教的邮箱</a:t>
            </a:r>
            <a:r>
              <a:rPr lang="zh-CN" altLang="en-US" dirty="0"/>
              <a:t>并抄送我的邮箱</a:t>
            </a:r>
            <a:endParaRPr lang="en-US" altLang="zh-CN" dirty="0"/>
          </a:p>
          <a:p>
            <a:pPr lvl="2"/>
            <a:r>
              <a:rPr lang="zh-CN" altLang="en-US" dirty="0"/>
              <a:t>邮件格式</a:t>
            </a:r>
            <a:endParaRPr lang="en-US" altLang="zh-CN" dirty="0"/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标题：编译原理作业</a:t>
            </a:r>
            <a:r>
              <a:rPr lang="en-US" altLang="zh-CN" b="1" dirty="0">
                <a:solidFill>
                  <a:srgbClr val="FF0000"/>
                </a:solidFill>
              </a:rPr>
              <a:t>-[</a:t>
            </a:r>
            <a:r>
              <a:rPr lang="zh-CN" altLang="en-US" b="1" dirty="0">
                <a:solidFill>
                  <a:srgbClr val="FF0000"/>
                </a:solidFill>
              </a:rPr>
              <a:t>姓名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班级</a:t>
            </a:r>
            <a:r>
              <a:rPr lang="en-US" altLang="zh-CN" b="1" dirty="0">
                <a:solidFill>
                  <a:srgbClr val="FF0000"/>
                </a:solidFill>
              </a:rPr>
              <a:t>]-[</a:t>
            </a:r>
            <a:r>
              <a:rPr lang="zh-CN" altLang="en-US" b="1" dirty="0">
                <a:solidFill>
                  <a:srgbClr val="FF0000"/>
                </a:solidFill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</a:rPr>
              <a:t>]</a:t>
            </a:r>
            <a:r>
              <a:rPr lang="zh-CN" altLang="en-US" b="1" dirty="0">
                <a:solidFill>
                  <a:srgbClr val="FF0000"/>
                </a:solidFill>
              </a:rPr>
              <a:t>     </a:t>
            </a:r>
            <a:r>
              <a:rPr lang="zh-CN" altLang="en-US" dirty="0"/>
              <a:t>样例：编译原理作业</a:t>
            </a:r>
            <a:r>
              <a:rPr lang="en-US" altLang="zh-CN" dirty="0"/>
              <a:t>-</a:t>
            </a:r>
            <a:r>
              <a:rPr lang="zh-CN" altLang="en-US" dirty="0"/>
              <a:t>陈果</a:t>
            </a:r>
            <a:r>
              <a:rPr lang="en-US" altLang="zh-CN" dirty="0"/>
              <a:t>-</a:t>
            </a:r>
            <a:r>
              <a:rPr lang="zh-CN" altLang="en-US" dirty="0"/>
              <a:t>计科</a:t>
            </a:r>
            <a:r>
              <a:rPr lang="en-US" altLang="zh-CN" dirty="0"/>
              <a:t>x-2018001</a:t>
            </a: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内容：添加作业</a:t>
            </a:r>
            <a:r>
              <a:rPr lang="en-US" altLang="zh-CN" b="1" dirty="0">
                <a:solidFill>
                  <a:srgbClr val="FF0000"/>
                </a:solidFill>
              </a:rPr>
              <a:t>pdf</a:t>
            </a:r>
            <a:r>
              <a:rPr lang="zh-CN" altLang="en-US" b="1" dirty="0">
                <a:solidFill>
                  <a:srgbClr val="FF0000"/>
                </a:solidFill>
              </a:rPr>
              <a:t>为附件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提交时间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  <a:r>
              <a:rPr lang="en-US" altLang="zh-CN" dirty="0"/>
              <a:t>23:59</a:t>
            </a:r>
            <a:r>
              <a:rPr lang="zh-CN" altLang="en-US" dirty="0"/>
              <a:t>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3884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7A956-8946-4C2B-A79D-A448F402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50" b="1" dirty="0"/>
              <a:t>Thanks!</a:t>
            </a:r>
            <a:endParaRPr lang="zh-CN" altLang="en-US" sz="9650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2FE44-B99D-4297-B146-5457F93777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17082" y="3536154"/>
            <a:ext cx="7357839" cy="2491589"/>
          </a:xfrm>
        </p:spPr>
        <p:txBody>
          <a:bodyPr>
            <a:normAutofit/>
          </a:bodyPr>
          <a:lstStyle/>
          <a:p>
            <a:r>
              <a:rPr lang="zh-CN" altLang="en-US" sz="3900" dirty="0"/>
              <a:t>陈果</a:t>
            </a:r>
            <a:endParaRPr lang="en-US" altLang="zh-CN" sz="3900" dirty="0"/>
          </a:p>
          <a:p>
            <a:r>
              <a:rPr lang="zh-CN" altLang="en-US" dirty="0"/>
              <a:t>湖南大学</a:t>
            </a:r>
            <a:r>
              <a:rPr lang="en-US" altLang="zh-CN" dirty="0"/>
              <a:t>-</a:t>
            </a:r>
            <a:r>
              <a:rPr lang="zh-CN" altLang="en-US" dirty="0"/>
              <a:t>信息科学与工程学院</a:t>
            </a:r>
            <a:r>
              <a:rPr lang="en-US" altLang="zh-CN" dirty="0"/>
              <a:t>-</a:t>
            </a:r>
            <a:r>
              <a:rPr lang="zh-CN" altLang="en-US" dirty="0"/>
              <a:t>计算机与科学系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u="sng" dirty="0">
                <a:solidFill>
                  <a:srgbClr val="0070C0"/>
                </a:solidFill>
              </a:rPr>
              <a:t>guochen@hnu.edu.cn</a:t>
            </a:r>
          </a:p>
          <a:p>
            <a:r>
              <a:rPr lang="zh-CN" altLang="en-US" dirty="0"/>
              <a:t>个人主页：</a:t>
            </a:r>
            <a:r>
              <a:rPr lang="en-US" altLang="zh-CN" u="sng" dirty="0">
                <a:solidFill>
                  <a:srgbClr val="0070C0"/>
                </a:solidFill>
              </a:rPr>
              <a:t>1989chenguo.github.io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89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形式化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720" y="1290862"/>
            <a:ext cx="5339080" cy="4910329"/>
          </a:xfrm>
        </p:spPr>
        <p:txBody>
          <a:bodyPr/>
          <a:lstStyle/>
          <a:p>
            <a:r>
              <a:rPr lang="zh-CN" altLang="en-US" dirty="0"/>
              <a:t>非终结符：</a:t>
            </a:r>
            <a:r>
              <a:rPr lang="en-US" altLang="zh-CN" dirty="0"/>
              <a:t>{S, N, V}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{</a:t>
            </a:r>
            <a:r>
              <a:rPr lang="en-US" altLang="zh-CN" dirty="0" err="1"/>
              <a:t>s,t,g,w,e,d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S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造句：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s e g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s d w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-&gt;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N V N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-&gt; t e s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…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   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1392872" y="1290862"/>
            <a:ext cx="2157152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01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D5057-29F2-4DCF-A6BA-A2CD6476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上下文无关文法：定义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292007-4B6A-4A1E-88FA-94B75F46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077D52-DDED-442B-A5E2-5F6BF269D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上下文无关文法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是一个四元组：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</a:p>
          <a:p>
            <a:pPr lvl="1"/>
            <a:r>
              <a:rPr lang="zh-CN" altLang="en-US" dirty="0"/>
              <a:t>其中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是终结符集合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是非终结符集合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dirty="0"/>
              <a:t>是一组产生式规则</a:t>
            </a:r>
          </a:p>
          <a:p>
            <a:pPr lvl="2"/>
            <a:r>
              <a:rPr lang="zh-CN" altLang="en-US" dirty="0"/>
              <a:t>每条规则的形式：</a:t>
            </a:r>
            <a:r>
              <a:rPr lang="en-US" altLang="zh-CN" dirty="0"/>
              <a:t>X -&gt; β</a:t>
            </a:r>
            <a:r>
              <a:rPr lang="en-US" altLang="zh-CN" baseline="-25000" dirty="0"/>
              <a:t>1</a:t>
            </a:r>
            <a:r>
              <a:rPr lang="en-US" altLang="zh-CN" dirty="0"/>
              <a:t>β</a:t>
            </a:r>
            <a:r>
              <a:rPr lang="en-US" altLang="zh-CN" baseline="-25000" dirty="0"/>
              <a:t>2</a:t>
            </a:r>
            <a:r>
              <a:rPr lang="en-US" altLang="zh-CN" dirty="0"/>
              <a:t>…β</a:t>
            </a:r>
            <a:r>
              <a:rPr lang="en-US" altLang="zh-CN" baseline="-25000" dirty="0"/>
              <a:t>n</a:t>
            </a:r>
          </a:p>
          <a:p>
            <a:pPr lvl="3"/>
            <a:r>
              <a:rPr lang="zh-CN" altLang="en-US" dirty="0"/>
              <a:t>其中</a:t>
            </a:r>
            <a:r>
              <a:rPr lang="en-US" altLang="zh-CN" dirty="0"/>
              <a:t>X ∈ N</a:t>
            </a:r>
            <a:r>
              <a:rPr lang="zh-CN" altLang="en-US" dirty="0"/>
              <a:t>， </a:t>
            </a:r>
            <a:r>
              <a:rPr lang="en-US" altLang="zh-CN" dirty="0"/>
              <a:t>β</a:t>
            </a:r>
            <a:r>
              <a:rPr lang="en-US" altLang="zh-CN" baseline="-25000" dirty="0" err="1"/>
              <a:t>i</a:t>
            </a:r>
            <a:r>
              <a:rPr lang="en-US" altLang="zh-CN" baseline="-25000" dirty="0"/>
              <a:t> </a:t>
            </a:r>
            <a:r>
              <a:rPr lang="en-US" altLang="zh-CN" dirty="0">
                <a:ea typeface="Cambria Math" panose="02040503050406030204" pitchFamily="18" charset="0"/>
              </a:rPr>
              <a:t>∈ </a:t>
            </a:r>
            <a:r>
              <a:rPr lang="en-US" altLang="zh-CN" dirty="0"/>
              <a:t>(T ∪ N)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是唯一的开始符号（非终结符）</a:t>
            </a:r>
          </a:p>
          <a:p>
            <a:pPr lvl="2"/>
            <a:r>
              <a:rPr lang="en-US" altLang="zh-CN" dirty="0"/>
              <a:t>S ∈ 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12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上下文无关文法的例子</a:t>
            </a:r>
            <a:r>
              <a:rPr lang="en-US" altLang="zh-CN" dirty="0"/>
              <a:t>#1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720" y="1290862"/>
            <a:ext cx="5339080" cy="491032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  <a:endParaRPr lang="en-US" altLang="zh-CN" dirty="0"/>
          </a:p>
          <a:p>
            <a:r>
              <a:rPr lang="zh-CN" altLang="en-US" dirty="0"/>
              <a:t>非终结符：</a:t>
            </a:r>
            <a:r>
              <a:rPr lang="en-US" altLang="zh-CN" dirty="0"/>
              <a:t>N={S, N, V}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T={</a:t>
            </a:r>
            <a:r>
              <a:rPr lang="en-US" altLang="zh-CN" dirty="0" err="1"/>
              <a:t>s,t,g,w,e,d</a:t>
            </a:r>
            <a:r>
              <a:rPr lang="en-US" altLang="zh-CN" dirty="0"/>
              <a:t>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S</a:t>
            </a:r>
          </a:p>
          <a:p>
            <a:r>
              <a:rPr lang="zh-CN" altLang="en-US" dirty="0"/>
              <a:t>产生式规则集合：</a:t>
            </a:r>
            <a:endParaRPr lang="en-US" altLang="zh-CN" dirty="0"/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</a:rPr>
              <a:t>  -&gt; </a:t>
            </a:r>
            <a:r>
              <a:rPr lang="en-US" altLang="zh-CN" sz="2000" dirty="0">
                <a:latin typeface="微软雅黑" panose="020B0503020204020204" pitchFamily="34" charset="-122"/>
              </a:rPr>
              <a:t>N V N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</a:rPr>
              <a:t> -&gt; </a:t>
            </a:r>
            <a:r>
              <a:rPr lang="en-US" altLang="zh-CN" sz="2000" dirty="0">
                <a:latin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</a:rPr>
              <a:t>|  </a:t>
            </a:r>
            <a:r>
              <a:rPr lang="en-US" altLang="zh-CN" sz="2000" dirty="0">
                <a:latin typeface="微软雅黑" panose="020B0503020204020204" pitchFamily="34" charset="-122"/>
              </a:rPr>
              <a:t>t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</a:rPr>
              <a:t>     |  </a:t>
            </a:r>
            <a:r>
              <a:rPr lang="en-US" altLang="zh-CN" sz="2000" dirty="0">
                <a:latin typeface="微软雅黑" panose="020B0503020204020204" pitchFamily="34" charset="-122"/>
              </a:rPr>
              <a:t>g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</a:rPr>
              <a:t>     |  </a:t>
            </a:r>
            <a:r>
              <a:rPr lang="en-US" altLang="zh-CN" sz="2000" dirty="0">
                <a:latin typeface="微软雅黑" panose="020B0503020204020204" pitchFamily="34" charset="-122"/>
              </a:rPr>
              <a:t>w</a:t>
            </a:r>
            <a:endParaRPr lang="zh-CN" altLang="en-US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</a:rPr>
              <a:t> -&gt; </a:t>
            </a:r>
            <a:r>
              <a:rPr lang="en-US" altLang="zh-CN" sz="2000" dirty="0">
                <a:latin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</a:rPr>
              <a:t>    </a:t>
            </a:r>
            <a:endParaRPr lang="en-US" altLang="zh-CN" sz="2000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</a:rPr>
              <a:t>|  </a:t>
            </a:r>
            <a:r>
              <a:rPr lang="en-US" altLang="zh-CN" sz="2000" dirty="0">
                <a:latin typeface="微软雅黑" panose="020B0503020204020204" pitchFamily="34" charset="-122"/>
              </a:rPr>
              <a:t>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1392872" y="1290862"/>
            <a:ext cx="2367280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2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B94F2-3AC7-486C-83E3-1C9C0D76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上下文无关文法的例子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74279D-AB6D-4CD5-880C-3908C82B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202A0251-AB8C-46C3-AAE1-1854728BFDDC}"/>
              </a:ext>
            </a:extLst>
          </p:cNvPr>
          <p:cNvSpPr txBox="1">
            <a:spLocks/>
          </p:cNvSpPr>
          <p:nvPr/>
        </p:nvSpPr>
        <p:spPr>
          <a:xfrm>
            <a:off x="6014720" y="1290862"/>
            <a:ext cx="5339080" cy="4910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0000FF"/>
                </a:solidFill>
              </a:rPr>
              <a:t>G = (T, N, P, S)</a:t>
            </a:r>
            <a:endParaRPr lang="en-US" altLang="zh-CN" dirty="0"/>
          </a:p>
          <a:p>
            <a:r>
              <a:rPr lang="zh-CN" altLang="en-US" dirty="0"/>
              <a:t>非终结符：</a:t>
            </a:r>
            <a:r>
              <a:rPr lang="en-US" altLang="zh-CN" dirty="0"/>
              <a:t>N={E}</a:t>
            </a:r>
          </a:p>
          <a:p>
            <a:r>
              <a:rPr lang="zh-CN" altLang="en-US" dirty="0"/>
              <a:t>终结符：</a:t>
            </a:r>
            <a:r>
              <a:rPr lang="en-US" altLang="zh-CN" dirty="0"/>
              <a:t>T={num, id, +, *}</a:t>
            </a:r>
          </a:p>
          <a:p>
            <a:r>
              <a:rPr lang="zh-CN" altLang="en-US" dirty="0"/>
              <a:t>开始符号：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产生式规则集合：</a:t>
            </a:r>
            <a:endParaRPr lang="en-US" altLang="zh-CN" dirty="0"/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E -&gt; num    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id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E+E</a:t>
            </a:r>
          </a:p>
          <a:p>
            <a:pPr lvl="1"/>
            <a:r>
              <a:rPr lang="pt-BR" altLang="zh-CN" sz="2000" dirty="0">
                <a:latin typeface="微软雅黑" panose="020B0503020204020204" pitchFamily="34" charset="-122"/>
              </a:rPr>
              <a:t>     |  E*E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A2885A-E03D-4208-9D42-569940F1DD1C}"/>
              </a:ext>
            </a:extLst>
          </p:cNvPr>
          <p:cNvSpPr/>
          <p:nvPr/>
        </p:nvSpPr>
        <p:spPr>
          <a:xfrm>
            <a:off x="1392872" y="1290862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74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5F4769-4564-486A-9AFA-A1D181EC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第三单元：语法分析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450875-3A35-48CD-B6BE-293F5615C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课件资料参考中科大华保健老师的</a:t>
            </a:r>
            <a:r>
              <a:rPr lang="en-US" altLang="zh-CN" dirty="0"/>
              <a:t>《</a:t>
            </a:r>
            <a:r>
              <a:rPr lang="zh-CN" altLang="en-US" dirty="0"/>
              <a:t>编译原理</a:t>
            </a:r>
            <a:r>
              <a:rPr lang="en-US" altLang="zh-CN" dirty="0"/>
              <a:t>》</a:t>
            </a:r>
            <a:r>
              <a:rPr lang="zh-CN" altLang="en-US" dirty="0"/>
              <a:t>公开课</a:t>
            </a:r>
            <a:endParaRPr lang="en-US" altLang="zh-CN" dirty="0"/>
          </a:p>
          <a:p>
            <a:pPr algn="r"/>
            <a:r>
              <a:rPr lang="zh-CN" altLang="en-US" dirty="0"/>
              <a:t>致谢华老师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9A653-E550-4650-9139-3EB5F024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5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08CD2-5E74-4924-B347-184ED89E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上下文无关文法的表述约定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F1B03-3FFC-42D5-82F4-D5901F77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2ED65F-09AB-45B1-9559-7A9122D0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519121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非终结符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大写字母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终结符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小写字母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开始符合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第一次出现的左部非终结符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其他表述约定形式：</a:t>
            </a:r>
            <a:r>
              <a:rPr lang="en-US" altLang="zh-CN" dirty="0"/>
              <a:t>BNF</a:t>
            </a:r>
            <a:r>
              <a:rPr lang="zh-CN" altLang="en-US" dirty="0"/>
              <a:t>（</a:t>
            </a:r>
            <a:r>
              <a:rPr lang="en-US" altLang="zh-CN" dirty="0"/>
              <a:t>Backus-Naur Form</a:t>
            </a:r>
            <a:r>
              <a:rPr lang="zh-CN" altLang="en-US" dirty="0"/>
              <a:t>）范式</a:t>
            </a:r>
            <a:endParaRPr lang="en-US" altLang="zh-CN" dirty="0"/>
          </a:p>
          <a:p>
            <a:pPr lvl="1"/>
            <a:r>
              <a:rPr lang="zh-CN" altLang="en-US" dirty="0"/>
              <a:t>可以理解为</a:t>
            </a:r>
            <a:r>
              <a:rPr lang="en-US" altLang="zh-CN" dirty="0"/>
              <a:t>BNF</a:t>
            </a:r>
            <a:r>
              <a:rPr lang="zh-CN" altLang="en-US" dirty="0"/>
              <a:t>是上下文无关文法的一个实现</a:t>
            </a:r>
            <a:endParaRPr lang="en-US" altLang="zh-CN" dirty="0"/>
          </a:p>
          <a:p>
            <a:pPr lvl="1"/>
            <a:r>
              <a:rPr lang="zh-CN" altLang="en-US" dirty="0"/>
              <a:t>终结符：</a:t>
            </a:r>
            <a:r>
              <a:rPr lang="en-US" altLang="zh-CN" dirty="0"/>
              <a:t>&lt;E&gt;</a:t>
            </a:r>
            <a:r>
              <a:rPr lang="zh-CN" altLang="en-US" dirty="0"/>
              <a:t>，终结符：</a:t>
            </a:r>
            <a:r>
              <a:rPr lang="en-US" altLang="zh-CN" u="sng" dirty="0"/>
              <a:t>id</a:t>
            </a:r>
            <a:endParaRPr lang="zh-CN" altLang="en-US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C4F5C2-FE5C-430B-8218-7A76BD9A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61" y="1290862"/>
            <a:ext cx="2462997" cy="28409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6A14E1-5139-45D0-9A03-B10B9B3F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261" y="1290862"/>
            <a:ext cx="246299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2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08394-6F3C-428C-9E16-6EFE8383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EDA8C1-6812-4F01-B7D1-F5FCFFDA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7D91E-091D-4253-B7FA-82A580427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给定文法</a:t>
            </a:r>
            <a:r>
              <a:rPr lang="en-US" altLang="zh-CN" dirty="0"/>
              <a:t>G</a:t>
            </a:r>
            <a:r>
              <a:rPr lang="zh-CN" altLang="en-US" dirty="0"/>
              <a:t>，从</a:t>
            </a:r>
            <a:r>
              <a:rPr lang="en-US" altLang="zh-CN" dirty="0"/>
              <a:t>G</a:t>
            </a:r>
            <a:r>
              <a:rPr lang="zh-CN" altLang="en-US" dirty="0"/>
              <a:t>的开始符号</a:t>
            </a:r>
            <a:r>
              <a:rPr lang="en-US" altLang="zh-CN" dirty="0"/>
              <a:t>S</a:t>
            </a:r>
            <a:r>
              <a:rPr lang="zh-CN" altLang="en-US" dirty="0"/>
              <a:t>开始，用产生式的右部替换左侧的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</a:p>
          <a:p>
            <a:r>
              <a:rPr lang="zh-CN" altLang="en-US" dirty="0"/>
              <a:t>此过程不断重复，直到</a:t>
            </a:r>
            <a:r>
              <a:rPr lang="zh-CN" altLang="en-US" b="1" dirty="0">
                <a:solidFill>
                  <a:srgbClr val="FF0000"/>
                </a:solidFill>
              </a:rPr>
              <a:t>不出现非终结符为止</a:t>
            </a:r>
          </a:p>
          <a:p>
            <a:r>
              <a:rPr lang="zh-CN" altLang="en-US" dirty="0"/>
              <a:t>最终的串称为</a:t>
            </a:r>
            <a:r>
              <a:rPr lang="zh-CN" altLang="en-US" b="1" dirty="0">
                <a:solidFill>
                  <a:srgbClr val="FF0000"/>
                </a:solidFill>
              </a:rPr>
              <a:t>句子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837A1-9AA7-4B06-8F15-1688175E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35" y="3839073"/>
            <a:ext cx="2462997" cy="28409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A860FA-7EC4-48E5-8C0D-B651B815A90F}"/>
              </a:ext>
            </a:extLst>
          </p:cNvPr>
          <p:cNvSpPr/>
          <p:nvPr/>
        </p:nvSpPr>
        <p:spPr>
          <a:xfrm>
            <a:off x="6239851" y="3839073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F8AD405C-E033-41DF-A008-1AFA6B307D95}"/>
              </a:ext>
            </a:extLst>
          </p:cNvPr>
          <p:cNvSpPr txBox="1">
            <a:spLocks/>
          </p:cNvSpPr>
          <p:nvPr/>
        </p:nvSpPr>
        <p:spPr>
          <a:xfrm>
            <a:off x="846086" y="3746026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41112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99577-976C-4D94-A7E8-EB2577F5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最左推导和最右推导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C76CE0-6F8F-4283-8689-AE7A08E7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60152-4F1D-460A-9532-854ECA72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586153"/>
          </a:xfrm>
        </p:spPr>
        <p:txBody>
          <a:bodyPr/>
          <a:lstStyle/>
          <a:p>
            <a:r>
              <a:rPr lang="zh-CN" altLang="en-US" dirty="0"/>
              <a:t>最左推导：每次总是选择</a:t>
            </a:r>
            <a:r>
              <a:rPr lang="zh-CN" altLang="en-US" b="1" dirty="0">
                <a:solidFill>
                  <a:srgbClr val="0000FF"/>
                </a:solidFill>
              </a:rPr>
              <a:t>最左侧</a:t>
            </a:r>
            <a:r>
              <a:rPr lang="zh-CN" altLang="en-US" dirty="0"/>
              <a:t>的符号进行替换</a:t>
            </a:r>
            <a:endParaRPr lang="en-US" altLang="zh-CN" dirty="0"/>
          </a:p>
          <a:p>
            <a:r>
              <a:rPr lang="zh-CN" altLang="en-US" dirty="0"/>
              <a:t>最右推导：每次总是选择</a:t>
            </a:r>
            <a:r>
              <a:rPr lang="zh-CN" altLang="en-US" b="1" dirty="0">
                <a:solidFill>
                  <a:srgbClr val="0000FF"/>
                </a:solidFill>
              </a:rPr>
              <a:t>最右侧</a:t>
            </a:r>
            <a:r>
              <a:rPr lang="zh-CN" altLang="en-US" dirty="0"/>
              <a:t>的符号进行替换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CFA6A-31DF-4C51-8948-BEBA681E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4" y="3523656"/>
            <a:ext cx="2462997" cy="2840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572BCB-0B1E-4CE3-8149-B47A950B18FF}"/>
              </a:ext>
            </a:extLst>
          </p:cNvPr>
          <p:cNvSpPr/>
          <p:nvPr/>
        </p:nvSpPr>
        <p:spPr>
          <a:xfrm>
            <a:off x="3920397" y="375125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5668736-5AFF-45CE-BB33-F65BADF3E6A9}"/>
              </a:ext>
            </a:extLst>
          </p:cNvPr>
          <p:cNvSpPr txBox="1">
            <a:spLocks/>
          </p:cNvSpPr>
          <p:nvPr/>
        </p:nvSpPr>
        <p:spPr>
          <a:xfrm>
            <a:off x="846086" y="2633109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438408-C3B4-43C8-8295-9DBD147B4004}"/>
              </a:ext>
            </a:extLst>
          </p:cNvPr>
          <p:cNvSpPr/>
          <p:nvPr/>
        </p:nvSpPr>
        <p:spPr>
          <a:xfrm>
            <a:off x="6938661" y="375125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N V g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N e g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01E3A1-B85E-4B42-A1C5-40D4BAD99CF3}"/>
              </a:ext>
            </a:extLst>
          </p:cNvPr>
          <p:cNvSpPr/>
          <p:nvPr/>
        </p:nvSpPr>
        <p:spPr>
          <a:xfrm>
            <a:off x="4345670" y="328959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最左推导：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F6B18B-7654-4224-A8DE-32832A126F9B}"/>
              </a:ext>
            </a:extLst>
          </p:cNvPr>
          <p:cNvSpPr/>
          <p:nvPr/>
        </p:nvSpPr>
        <p:spPr>
          <a:xfrm>
            <a:off x="7387068" y="328959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最右推导：</a:t>
            </a:r>
          </a:p>
        </p:txBody>
      </p:sp>
    </p:spTree>
    <p:extLst>
      <p:ext uri="{BB962C8B-B14F-4D97-AF65-F5344CB8AC3E}">
        <p14:creationId xmlns:p14="http://schemas.microsoft.com/office/powerpoint/2010/main" val="11953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5B94E-1965-4C9C-B033-DDADF0AA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语法分析：形式化定义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B17779-C120-4CD5-AF44-4C3B92B9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E64A05-9FC8-46B1-8F13-B434E2FB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1167858"/>
          </a:xfrm>
        </p:spPr>
        <p:txBody>
          <a:bodyPr/>
          <a:lstStyle/>
          <a:p>
            <a:r>
              <a:rPr lang="zh-CN" altLang="en-US" dirty="0"/>
              <a:t>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，语法分析要回答的问题：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是否存在对句子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的推导？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F5910-99E3-4EC7-8FB4-72D697E5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4" y="3523656"/>
            <a:ext cx="2462997" cy="2840982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393E64A-04CA-42B9-9FA1-EB1FB1C51FFD}"/>
              </a:ext>
            </a:extLst>
          </p:cNvPr>
          <p:cNvSpPr txBox="1">
            <a:spLocks/>
          </p:cNvSpPr>
          <p:nvPr/>
        </p:nvSpPr>
        <p:spPr>
          <a:xfrm>
            <a:off x="846086" y="2633109"/>
            <a:ext cx="2181735" cy="968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示例：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951441-CE95-4C8A-A508-2850BB30BA2D}"/>
              </a:ext>
            </a:extLst>
          </p:cNvPr>
          <p:cNvSpPr/>
          <p:nvPr/>
        </p:nvSpPr>
        <p:spPr>
          <a:xfrm>
            <a:off x="4923243" y="3992581"/>
            <a:ext cx="234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</a:rPr>
              <a:t>=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</a:rPr>
              <a:t>s e s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AA57F9-6733-4DBF-89FE-96F1C2A7671A}"/>
              </a:ext>
            </a:extLst>
          </p:cNvPr>
          <p:cNvSpPr/>
          <p:nvPr/>
        </p:nvSpPr>
        <p:spPr>
          <a:xfrm>
            <a:off x="4908014" y="5526441"/>
            <a:ext cx="237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</a:rPr>
              <a:t>=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</a:rPr>
              <a:t>s e </a:t>
            </a:r>
            <a:r>
              <a:rPr lang="en-US" altLang="zh-CN" sz="2800" b="1" dirty="0" err="1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F85DED-6176-47DB-9B6B-8752E11F6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97" y="2996408"/>
            <a:ext cx="1873405" cy="187340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5923948-66C4-4926-B109-A580C5B7DCC5}"/>
              </a:ext>
            </a:extLst>
          </p:cNvPr>
          <p:cNvSpPr/>
          <p:nvPr/>
        </p:nvSpPr>
        <p:spPr>
          <a:xfrm>
            <a:off x="7864256" y="4642009"/>
            <a:ext cx="115929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>
                <a:solidFill>
                  <a:srgbClr val="FF0000"/>
                </a:solidFill>
              </a:rPr>
              <a:t>X</a:t>
            </a:r>
            <a:endParaRPr lang="zh-CN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7931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184781" y="320199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57108" y="357537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07219" y="357537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680750" y="296938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7007219" y="297234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714758" y="3948756"/>
            <a:ext cx="2762484" cy="1635454"/>
            <a:chOff x="4734858" y="1618613"/>
            <a:chExt cx="2762484" cy="16354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734858" y="273084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6116100" y="1618613"/>
              <a:ext cx="0" cy="1112234"/>
            </a:xfrm>
            <a:prstGeom prst="line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45D483E-1450-4A90-B1EA-501431BF19BE}"/>
              </a:ext>
            </a:extLst>
          </p:cNvPr>
          <p:cNvSpPr/>
          <p:nvPr/>
        </p:nvSpPr>
        <p:spPr>
          <a:xfrm>
            <a:off x="4155149" y="2417166"/>
            <a:ext cx="1119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F95FDB-F3DF-47CF-93C1-4C81474EE7FF}"/>
              </a:ext>
            </a:extLst>
          </p:cNvPr>
          <p:cNvSpPr/>
          <p:nvPr/>
        </p:nvSpPr>
        <p:spPr>
          <a:xfrm>
            <a:off x="6343255" y="4543118"/>
            <a:ext cx="1176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ACD4DD-03FB-4CED-BEE4-0302FBF07D9B}"/>
              </a:ext>
            </a:extLst>
          </p:cNvPr>
          <p:cNvSpPr/>
          <p:nvPr/>
        </p:nvSpPr>
        <p:spPr>
          <a:xfrm>
            <a:off x="6096000" y="2198114"/>
            <a:ext cx="10615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42522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4E7C8-0856-413A-A165-4F8EF0A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来点</a:t>
            </a:r>
            <a:r>
              <a:rPr lang="zh-CN" altLang="en-US" b="1" dirty="0">
                <a:solidFill>
                  <a:srgbClr val="FF0000"/>
                </a:solidFill>
              </a:rPr>
              <a:t>彩蛋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1BDCC6-C37D-4A6E-8564-275C617E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1D0CC2-C7D9-4737-8192-F1F8F1B0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12" y="1372678"/>
            <a:ext cx="3532139" cy="4910329"/>
          </a:xfrm>
        </p:spPr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CFG</a:t>
            </a:r>
            <a:r>
              <a:rPr lang="zh-CN" altLang="en-US" dirty="0"/>
              <a:t>描述</a:t>
            </a:r>
            <a:r>
              <a:rPr lang="zh-CN" altLang="en-US" b="1" dirty="0">
                <a:solidFill>
                  <a:srgbClr val="FF0000"/>
                </a:solidFill>
              </a:rPr>
              <a:t>可能带括号的算式</a:t>
            </a:r>
            <a:r>
              <a:rPr lang="zh-CN" altLang="en-US" dirty="0"/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98FFA9-599A-4E57-9B27-6CAD8607DCF3}"/>
              </a:ext>
            </a:extLst>
          </p:cNvPr>
          <p:cNvSpPr/>
          <p:nvPr/>
        </p:nvSpPr>
        <p:spPr>
          <a:xfrm>
            <a:off x="647930" y="3092707"/>
            <a:ext cx="2544975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O 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( T O T )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D83EA-587B-134E-8DD4-D2F5EC2A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57" y="1372678"/>
            <a:ext cx="7549131" cy="39869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98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1300-4D60-49DB-AB2D-8E890517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再来点</a:t>
            </a:r>
            <a:r>
              <a:rPr lang="zh-CN" altLang="en-US" b="1" dirty="0">
                <a:solidFill>
                  <a:srgbClr val="FF0000"/>
                </a:solidFill>
              </a:rPr>
              <a:t>彩蛋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64366A-38ED-4607-8184-EA9D7903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AA2A95-F5E8-4E86-8F71-433DAEC4D5E2}"/>
              </a:ext>
            </a:extLst>
          </p:cNvPr>
          <p:cNvSpPr/>
          <p:nvPr/>
        </p:nvSpPr>
        <p:spPr>
          <a:xfrm>
            <a:off x="174442" y="4436747"/>
            <a:ext cx="8224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文法和上下文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文法的区别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“本来”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造句如下：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这个进球就是违例的，但你不肯承认也没办法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我有一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自美国的花花公子杂志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拿我的笔记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本来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22B091-81F2-4689-AAB2-C10E60F03203}"/>
              </a:ext>
            </a:extLst>
          </p:cNvPr>
          <p:cNvGrpSpPr/>
          <p:nvPr/>
        </p:nvGrpSpPr>
        <p:grpSpPr>
          <a:xfrm>
            <a:off x="7114582" y="4067415"/>
            <a:ext cx="4027580" cy="1216246"/>
            <a:chOff x="7114582" y="4067415"/>
            <a:chExt cx="4027580" cy="121624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E8A8140-6F56-425C-A0BF-EDE30C3D456D}"/>
                </a:ext>
              </a:extLst>
            </p:cNvPr>
            <p:cNvSpPr txBox="1"/>
            <p:nvPr/>
          </p:nvSpPr>
          <p:spPr>
            <a:xfrm>
              <a:off x="8398962" y="4544624"/>
              <a:ext cx="2743200" cy="3693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“本来”</a:t>
              </a:r>
              <a:r>
                <a:rPr lang="en-US" altLang="zh-CN" dirty="0">
                  <a:sym typeface="Wingdings" panose="05000000000000000000" pitchFamily="2" charset="2"/>
                </a:rPr>
                <a:t> Originally</a:t>
              </a:r>
              <a:endParaRPr lang="zh-CN" altLang="en-US" dirty="0"/>
            </a:p>
          </p:txBody>
        </p:sp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29B85BD-7851-43DA-834A-36E4D92238C1}"/>
                </a:ext>
              </a:extLst>
            </p:cNvPr>
            <p:cNvSpPr/>
            <p:nvPr/>
          </p:nvSpPr>
          <p:spPr>
            <a:xfrm rot="20044164">
              <a:off x="7114582" y="4931282"/>
              <a:ext cx="1004979" cy="3523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AF25444-444B-4E15-A074-FC42CD5E059D}"/>
                </a:ext>
              </a:extLst>
            </p:cNvPr>
            <p:cNvSpPr/>
            <p:nvPr/>
          </p:nvSpPr>
          <p:spPr>
            <a:xfrm>
              <a:off x="8892656" y="406741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无关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93BAE5-BF3C-4B73-AA02-3A7013E72B24}"/>
              </a:ext>
            </a:extLst>
          </p:cNvPr>
          <p:cNvGrpSpPr/>
          <p:nvPr/>
        </p:nvGrpSpPr>
        <p:grpSpPr>
          <a:xfrm>
            <a:off x="7155456" y="5364515"/>
            <a:ext cx="4796062" cy="1324812"/>
            <a:chOff x="7155456" y="5364515"/>
            <a:chExt cx="4796062" cy="132481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49108A-FC78-40A6-A338-3DAE3B182759}"/>
                </a:ext>
              </a:extLst>
            </p:cNvPr>
            <p:cNvSpPr txBox="1"/>
            <p:nvPr/>
          </p:nvSpPr>
          <p:spPr>
            <a:xfrm>
              <a:off x="8417560" y="5765997"/>
              <a:ext cx="3533958" cy="92333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Originally</a:t>
              </a: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一本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”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“来自”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“本来”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笔记本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”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“来”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28A5EA55-A1D0-470B-9761-41F4F55D6D83}"/>
                </a:ext>
              </a:extLst>
            </p:cNvPr>
            <p:cNvSpPr/>
            <p:nvPr/>
          </p:nvSpPr>
          <p:spPr>
            <a:xfrm rot="938363">
              <a:off x="7155456" y="5752722"/>
              <a:ext cx="1004979" cy="3523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ACF5A83-F3F4-4898-A529-C38B3150C485}"/>
                </a:ext>
              </a:extLst>
            </p:cNvPr>
            <p:cNvSpPr/>
            <p:nvPr/>
          </p:nvSpPr>
          <p:spPr>
            <a:xfrm>
              <a:off x="8917805" y="5364515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有关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95DA07-A914-4B65-A3C8-C5C545811D6B}"/>
              </a:ext>
            </a:extLst>
          </p:cNvPr>
          <p:cNvGrpSpPr/>
          <p:nvPr/>
        </p:nvGrpSpPr>
        <p:grpSpPr>
          <a:xfrm>
            <a:off x="6158681" y="319"/>
            <a:ext cx="5970637" cy="2420647"/>
            <a:chOff x="6158681" y="319"/>
            <a:chExt cx="5970637" cy="242064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B34EB8E-C0ED-49E7-B2C2-7232B1F7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8681" y="319"/>
              <a:ext cx="5970637" cy="194372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BA6944A-09E2-4B0A-BCCE-D6E681F8644B}"/>
                </a:ext>
              </a:extLst>
            </p:cNvPr>
            <p:cNvSpPr/>
            <p:nvPr/>
          </p:nvSpPr>
          <p:spPr>
            <a:xfrm>
              <a:off x="8610600" y="205163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乔姆斯基文法体系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DEC4D84-5F60-41D3-950E-818FDA75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" y="1267091"/>
            <a:ext cx="71913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b="1" dirty="0"/>
              <a:t>第三讲：分析树与二义性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41015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97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1530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第五讲：自底向上分析</a:t>
            </a:r>
            <a:endParaRPr lang="en-US" altLang="zh-CN" dirty="0"/>
          </a:p>
          <a:p>
            <a:pPr lvl="1"/>
            <a:r>
              <a:rPr lang="en-US" altLang="zh-CN" dirty="0"/>
              <a:t>5.1</a:t>
            </a:r>
            <a:r>
              <a:rPr lang="zh-CN" altLang="en-US" dirty="0"/>
              <a:t>：</a:t>
            </a:r>
            <a:r>
              <a:rPr lang="en-US" altLang="zh-CN" dirty="0"/>
              <a:t>LR(0)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5.2</a:t>
            </a:r>
            <a:r>
              <a:rPr lang="zh-CN" altLang="en-US" dirty="0"/>
              <a:t>：</a:t>
            </a:r>
            <a:r>
              <a:rPr lang="en-US" altLang="zh-CN" dirty="0"/>
              <a:t>SLR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5.3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分析算法</a:t>
            </a:r>
          </a:p>
          <a:p>
            <a:pPr lvl="1"/>
            <a:r>
              <a:rPr lang="en-US" altLang="zh-CN" dirty="0"/>
              <a:t>5.4</a:t>
            </a:r>
            <a:r>
              <a:rPr lang="zh-CN" altLang="en-US" dirty="0"/>
              <a:t>：</a:t>
            </a:r>
            <a:r>
              <a:rPr lang="en-US" altLang="zh-CN" dirty="0"/>
              <a:t>LR(1)</a:t>
            </a:r>
            <a:r>
              <a:rPr lang="zh-CN" altLang="en-US" dirty="0"/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79575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2A883-C95D-464C-A72C-35A32409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推导与分析树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F9B6C2-92A4-4C18-9657-1B5AED54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46CE15-2C25-4375-8F84-B14D5ABD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1"/>
            <a:ext cx="1498600" cy="558800"/>
          </a:xfrm>
        </p:spPr>
        <p:txBody>
          <a:bodyPr/>
          <a:lstStyle/>
          <a:p>
            <a:r>
              <a:rPr lang="zh-CN" altLang="en-US" dirty="0"/>
              <a:t>推导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F6B0F-AEE3-4A29-B388-E91E2B83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88" y="136523"/>
            <a:ext cx="2462997" cy="2840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7B1D35-75E2-40F1-AC07-A1EA5F79B541}"/>
              </a:ext>
            </a:extLst>
          </p:cNvPr>
          <p:cNvSpPr/>
          <p:nvPr/>
        </p:nvSpPr>
        <p:spPr>
          <a:xfrm>
            <a:off x="601051" y="2091553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6820207-B20E-44F6-9A53-89BE0B314AD6}"/>
              </a:ext>
            </a:extLst>
          </p:cNvPr>
          <p:cNvSpPr txBox="1">
            <a:spLocks/>
          </p:cNvSpPr>
          <p:nvPr/>
        </p:nvSpPr>
        <p:spPr>
          <a:xfrm>
            <a:off x="4742218" y="1625601"/>
            <a:ext cx="1861782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分析树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30E6FB8-3B9C-4123-886A-17F9FA0CBF0F}"/>
              </a:ext>
            </a:extLst>
          </p:cNvPr>
          <p:cNvSpPr/>
          <p:nvPr/>
        </p:nvSpPr>
        <p:spPr>
          <a:xfrm>
            <a:off x="5536960" y="2274841"/>
            <a:ext cx="613087" cy="558200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49E939C-BCCF-4B4C-BF6B-88EDCE8C7C9D}"/>
              </a:ext>
            </a:extLst>
          </p:cNvPr>
          <p:cNvGrpSpPr/>
          <p:nvPr/>
        </p:nvGrpSpPr>
        <p:grpSpPr>
          <a:xfrm>
            <a:off x="4218529" y="2833041"/>
            <a:ext cx="3249949" cy="1252068"/>
            <a:chOff x="4218529" y="2833041"/>
            <a:chExt cx="3249949" cy="125206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0D477C1-D2A4-4A94-90BC-FA2EDFF5C1C3}"/>
                </a:ext>
              </a:extLst>
            </p:cNvPr>
            <p:cNvSpPr/>
            <p:nvPr/>
          </p:nvSpPr>
          <p:spPr>
            <a:xfrm>
              <a:off x="4218529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9F5465C-078D-45EF-86B1-0FC4C7432150}"/>
                </a:ext>
              </a:extLst>
            </p:cNvPr>
            <p:cNvSpPr/>
            <p:nvPr/>
          </p:nvSpPr>
          <p:spPr>
            <a:xfrm>
              <a:off x="6855391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E6033C-8261-44FB-9BDB-91888B1461B1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4741831" y="2833041"/>
              <a:ext cx="1101673" cy="7756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8495FF2-03CC-4769-9EFC-3601248A3735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5843504" y="2833041"/>
              <a:ext cx="1101672" cy="7756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CA46FF4-E798-40E5-B9FA-6E7871E5508C}"/>
                </a:ext>
              </a:extLst>
            </p:cNvPr>
            <p:cNvSpPr/>
            <p:nvPr/>
          </p:nvSpPr>
          <p:spPr>
            <a:xfrm>
              <a:off x="5536960" y="3526909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44AD61D-B9BA-4535-A5F1-4BEECC46A21A}"/>
                </a:ext>
              </a:extLst>
            </p:cNvPr>
            <p:cNvCxnSpPr>
              <a:cxnSpLocks/>
              <a:stCxn id="9" idx="4"/>
              <a:endCxn id="24" idx="0"/>
            </p:cNvCxnSpPr>
            <p:nvPr/>
          </p:nvCxnSpPr>
          <p:spPr>
            <a:xfrm>
              <a:off x="5843504" y="2833041"/>
              <a:ext cx="0" cy="69386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397CBA-A3F9-4B02-AEA5-22F4D7474951}"/>
              </a:ext>
            </a:extLst>
          </p:cNvPr>
          <p:cNvGrpSpPr/>
          <p:nvPr/>
        </p:nvGrpSpPr>
        <p:grpSpPr>
          <a:xfrm>
            <a:off x="4218529" y="4085109"/>
            <a:ext cx="3249949" cy="1276329"/>
            <a:chOff x="4218529" y="4085109"/>
            <a:chExt cx="3249949" cy="127632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AE3061E-3BF6-4D3C-9DAF-635DE5C3401F}"/>
                </a:ext>
              </a:extLst>
            </p:cNvPr>
            <p:cNvSpPr/>
            <p:nvPr/>
          </p:nvSpPr>
          <p:spPr>
            <a:xfrm>
              <a:off x="4218529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DB04A19-DA93-4589-8479-768665BECAFC}"/>
                </a:ext>
              </a:extLst>
            </p:cNvPr>
            <p:cNvSpPr/>
            <p:nvPr/>
          </p:nvSpPr>
          <p:spPr>
            <a:xfrm>
              <a:off x="5536960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FA764B-72BE-429E-B12E-76806063E987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4525073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D19A12C-0B07-4E3D-8455-280A069C02D3}"/>
                </a:ext>
              </a:extLst>
            </p:cNvPr>
            <p:cNvCxnSpPr>
              <a:cxnSpLocks/>
              <a:stCxn id="24" idx="4"/>
              <a:endCxn id="13" idx="0"/>
            </p:cNvCxnSpPr>
            <p:nvPr/>
          </p:nvCxnSpPr>
          <p:spPr>
            <a:xfrm>
              <a:off x="5843504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51058CC-D2E3-4569-957C-29E524261CC7}"/>
                </a:ext>
              </a:extLst>
            </p:cNvPr>
            <p:cNvSpPr/>
            <p:nvPr/>
          </p:nvSpPr>
          <p:spPr>
            <a:xfrm>
              <a:off x="6855391" y="4803238"/>
              <a:ext cx="613087" cy="558200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99A15A7-5E4A-4DBE-91F8-1A67A88467BD}"/>
                </a:ext>
              </a:extLst>
            </p:cNvPr>
            <p:cNvCxnSpPr>
              <a:cxnSpLocks/>
              <a:stCxn id="11" idx="4"/>
              <a:endCxn id="38" idx="0"/>
            </p:cNvCxnSpPr>
            <p:nvPr/>
          </p:nvCxnSpPr>
          <p:spPr>
            <a:xfrm>
              <a:off x="7161935" y="4085109"/>
              <a:ext cx="0" cy="7181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9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701CF-B803-4F9D-B156-7A36D8B2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137383-BB44-44A6-BD29-10E48D82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40A60B-271A-49E5-8121-59E202A4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推导可以表达成树状结构：</a:t>
            </a:r>
            <a:r>
              <a:rPr lang="zh-CN" altLang="en-US" b="1" dirty="0">
                <a:solidFill>
                  <a:srgbClr val="FF0000"/>
                </a:solidFill>
              </a:rPr>
              <a:t>分析树</a:t>
            </a:r>
          </a:p>
          <a:p>
            <a:pPr lvl="1"/>
            <a:r>
              <a:rPr lang="zh-CN" altLang="en-US" dirty="0"/>
              <a:t>和推导所用的顺序无关（最左、最右、其他）</a:t>
            </a:r>
          </a:p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树中的每个</a:t>
            </a:r>
            <a:r>
              <a:rPr lang="zh-CN" altLang="en-US" b="1" dirty="0">
                <a:solidFill>
                  <a:srgbClr val="0000FF"/>
                </a:solidFill>
              </a:rPr>
              <a:t>内部节点</a:t>
            </a:r>
            <a:r>
              <a:rPr lang="zh-CN" altLang="en-US" dirty="0"/>
              <a:t>代表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</a:p>
          <a:p>
            <a:pPr lvl="1"/>
            <a:r>
              <a:rPr lang="zh-CN" altLang="en-US" dirty="0"/>
              <a:t>每个</a:t>
            </a:r>
            <a:r>
              <a:rPr lang="zh-CN" altLang="en-US" b="1" dirty="0">
                <a:solidFill>
                  <a:srgbClr val="0000FF"/>
                </a:solidFill>
              </a:rPr>
              <a:t>叶子节点</a:t>
            </a:r>
            <a:r>
              <a:rPr lang="zh-CN" altLang="en-US" dirty="0"/>
              <a:t>代表</a:t>
            </a:r>
            <a:r>
              <a:rPr lang="zh-CN" altLang="en-US" b="1" dirty="0">
                <a:solidFill>
                  <a:srgbClr val="0000FF"/>
                </a:solidFill>
              </a:rPr>
              <a:t>终结符</a:t>
            </a:r>
          </a:p>
          <a:p>
            <a:pPr lvl="1"/>
            <a:r>
              <a:rPr lang="zh-CN" altLang="en-US" dirty="0"/>
              <a:t>每一步推导代表如何从</a:t>
            </a:r>
            <a:r>
              <a:rPr lang="zh-CN" altLang="en-US" b="1" dirty="0">
                <a:solidFill>
                  <a:srgbClr val="0000FF"/>
                </a:solidFill>
              </a:rPr>
              <a:t>父节点</a:t>
            </a:r>
            <a:r>
              <a:rPr lang="zh-CN" altLang="en-US" dirty="0"/>
              <a:t>生成它的直接</a:t>
            </a:r>
            <a:r>
              <a:rPr lang="zh-CN" altLang="en-US" b="1" dirty="0">
                <a:solidFill>
                  <a:srgbClr val="0000FF"/>
                </a:solidFill>
              </a:rPr>
              <a:t>孩子节点</a:t>
            </a:r>
          </a:p>
        </p:txBody>
      </p:sp>
    </p:spTree>
    <p:extLst>
      <p:ext uri="{BB962C8B-B14F-4D97-AF65-F5344CB8AC3E}">
        <p14:creationId xmlns:p14="http://schemas.microsoft.com/office/powerpoint/2010/main" val="229050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E553F-C3FC-4045-A23A-39F4EEEC8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0187152" cy="813980"/>
          </a:xfrm>
        </p:spPr>
        <p:txBody>
          <a:bodyPr/>
          <a:lstStyle/>
          <a:p>
            <a:r>
              <a:rPr lang="zh-CN" altLang="en-US" dirty="0"/>
              <a:t>分析树：示例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FA7B5D-F28B-427C-8221-15190C20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C6764-CEA6-4F7E-84C6-093727F0E80D}"/>
              </a:ext>
            </a:extLst>
          </p:cNvPr>
          <p:cNvSpPr/>
          <p:nvPr/>
        </p:nvSpPr>
        <p:spPr>
          <a:xfrm>
            <a:off x="9744392" y="1067010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62259-6041-4B2E-8327-5B1E181C0158}"/>
              </a:ext>
            </a:extLst>
          </p:cNvPr>
          <p:cNvSpPr txBox="1"/>
          <p:nvPr/>
        </p:nvSpPr>
        <p:spPr>
          <a:xfrm>
            <a:off x="10196512" y="3485272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859320-33B3-4286-B8E5-42831A0D04E8}"/>
              </a:ext>
            </a:extLst>
          </p:cNvPr>
          <p:cNvSpPr txBox="1"/>
          <p:nvPr/>
        </p:nvSpPr>
        <p:spPr>
          <a:xfrm>
            <a:off x="10320201" y="4320783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1CD03121-4CC1-4CB4-9C72-1C138434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7401"/>
            <a:ext cx="1498600" cy="558800"/>
          </a:xfrm>
        </p:spPr>
        <p:txBody>
          <a:bodyPr/>
          <a:lstStyle/>
          <a:p>
            <a:r>
              <a:rPr lang="zh-CN" altLang="en-US" dirty="0"/>
              <a:t>推导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2410AA1F-0999-4106-8B39-97F88EAB60EC}"/>
              </a:ext>
            </a:extLst>
          </p:cNvPr>
          <p:cNvSpPr txBox="1">
            <a:spLocks/>
          </p:cNvSpPr>
          <p:nvPr/>
        </p:nvSpPr>
        <p:spPr>
          <a:xfrm>
            <a:off x="4742218" y="1067401"/>
            <a:ext cx="1861782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分析树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9D041A-4036-4D9C-99C3-687C469C9580}"/>
              </a:ext>
            </a:extLst>
          </p:cNvPr>
          <p:cNvSpPr/>
          <p:nvPr/>
        </p:nvSpPr>
        <p:spPr>
          <a:xfrm>
            <a:off x="195788" y="1625601"/>
            <a:ext cx="27590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32E953-3B4B-4621-8AC5-3C78496D6E02}"/>
              </a:ext>
            </a:extLst>
          </p:cNvPr>
          <p:cNvSpPr/>
          <p:nvPr/>
        </p:nvSpPr>
        <p:spPr>
          <a:xfrm>
            <a:off x="207955" y="4320783"/>
            <a:ext cx="27590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E+E*E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3+E*E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3+4*E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B96CAA0-BF03-495A-9577-2FB1BE4260E2}"/>
              </a:ext>
            </a:extLst>
          </p:cNvPr>
          <p:cNvGrpSpPr/>
          <p:nvPr/>
        </p:nvGrpSpPr>
        <p:grpSpPr>
          <a:xfrm>
            <a:off x="4453513" y="1716641"/>
            <a:ext cx="3501701" cy="2469261"/>
            <a:chOff x="4453513" y="1716641"/>
            <a:chExt cx="3501701" cy="246926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03CA568-F6E0-4AE6-9FC0-55005F98C94D}"/>
                </a:ext>
              </a:extLst>
            </p:cNvPr>
            <p:cNvSpPr/>
            <p:nvPr/>
          </p:nvSpPr>
          <p:spPr>
            <a:xfrm>
              <a:off x="5536960" y="171664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3E1D4AB-B707-479A-8CE0-AB67E4349167}"/>
                </a:ext>
              </a:extLst>
            </p:cNvPr>
            <p:cNvSpPr/>
            <p:nvPr/>
          </p:nvSpPr>
          <p:spPr>
            <a:xfrm>
              <a:off x="4453514" y="232325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609C47E-14E1-4858-B2BD-DE7FC970EFA5}"/>
                </a:ext>
              </a:extLst>
            </p:cNvPr>
            <p:cNvSpPr/>
            <p:nvPr/>
          </p:nvSpPr>
          <p:spPr>
            <a:xfrm>
              <a:off x="6620407" y="232325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C328DF1-A6F6-4811-A5AF-844A603D4862}"/>
                </a:ext>
              </a:extLst>
            </p:cNvPr>
            <p:cNvCxnSpPr>
              <a:cxnSpLocks/>
              <a:stCxn id="12" idx="4"/>
              <a:endCxn id="14" idx="7"/>
            </p:cNvCxnSpPr>
            <p:nvPr/>
          </p:nvCxnSpPr>
          <p:spPr>
            <a:xfrm flipH="1">
              <a:off x="4854658" y="212488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6C3085A-34C2-4AE3-BB94-B061E5B2A6A0}"/>
                </a:ext>
              </a:extLst>
            </p:cNvPr>
            <p:cNvCxnSpPr>
              <a:cxnSpLocks/>
              <a:stCxn id="12" idx="4"/>
              <a:endCxn id="15" idx="1"/>
            </p:cNvCxnSpPr>
            <p:nvPr/>
          </p:nvCxnSpPr>
          <p:spPr>
            <a:xfrm>
              <a:off x="5771945" y="212488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5E0115D-61AA-4264-B056-D7EC7865C028}"/>
                </a:ext>
              </a:extLst>
            </p:cNvPr>
            <p:cNvSpPr/>
            <p:nvPr/>
          </p:nvSpPr>
          <p:spPr>
            <a:xfrm>
              <a:off x="5539329" y="232614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39DB2-A1A9-41FC-A96C-93060677570D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>
              <a:off x="5771945" y="2124883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7434602-B659-486A-A7F3-5ADFAA408BD3}"/>
                </a:ext>
              </a:extLst>
            </p:cNvPr>
            <p:cNvSpPr/>
            <p:nvPr/>
          </p:nvSpPr>
          <p:spPr>
            <a:xfrm>
              <a:off x="4453513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D81217E-2BB9-40C8-9BA6-0BAE741DA6EB}"/>
                </a:ext>
              </a:extLst>
            </p:cNvPr>
            <p:cNvSpPr/>
            <p:nvPr/>
          </p:nvSpPr>
          <p:spPr>
            <a:xfrm>
              <a:off x="5760619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C0F46D7-F96F-4EEB-A958-9603E285224C}"/>
                </a:ext>
              </a:extLst>
            </p:cNvPr>
            <p:cNvCxnSpPr>
              <a:cxnSpLocks/>
              <a:stCxn id="14" idx="4"/>
              <a:endCxn id="21" idx="0"/>
            </p:cNvCxnSpPr>
            <p:nvPr/>
          </p:nvCxnSpPr>
          <p:spPr>
            <a:xfrm flipH="1">
              <a:off x="4688498" y="2731498"/>
              <a:ext cx="1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5E26876-99F2-45BF-8921-FE69F943E761}"/>
                </a:ext>
              </a:extLst>
            </p:cNvPr>
            <p:cNvCxnSpPr>
              <a:cxnSpLocks/>
              <a:stCxn id="15" idx="4"/>
              <a:endCxn id="22" idx="0"/>
            </p:cNvCxnSpPr>
            <p:nvPr/>
          </p:nvCxnSpPr>
          <p:spPr>
            <a:xfrm flipH="1">
              <a:off x="5995604" y="2731498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D352284-99DA-4733-8FC5-4BAEC091E33E}"/>
                </a:ext>
              </a:extLst>
            </p:cNvPr>
            <p:cNvSpPr/>
            <p:nvPr/>
          </p:nvSpPr>
          <p:spPr>
            <a:xfrm>
              <a:off x="6620407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7D157EB-44C4-4A44-9214-1573E75FA75B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>
            <a:xfrm>
              <a:off x="6855392" y="2731498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D0053EE-5522-4573-B84C-06A00D5BC805}"/>
                </a:ext>
              </a:extLst>
            </p:cNvPr>
            <p:cNvSpPr/>
            <p:nvPr/>
          </p:nvSpPr>
          <p:spPr>
            <a:xfrm>
              <a:off x="7480195" y="30519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0AE23B6-1419-465E-97FA-CC3128573273}"/>
                </a:ext>
              </a:extLst>
            </p:cNvPr>
            <p:cNvCxnSpPr>
              <a:cxnSpLocks/>
              <a:stCxn id="15" idx="4"/>
              <a:endCxn id="48" idx="0"/>
            </p:cNvCxnSpPr>
            <p:nvPr/>
          </p:nvCxnSpPr>
          <p:spPr>
            <a:xfrm>
              <a:off x="6855392" y="2731498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DC0879E-0359-4023-ABAD-E32E020447C5}"/>
                </a:ext>
              </a:extLst>
            </p:cNvPr>
            <p:cNvSpPr/>
            <p:nvPr/>
          </p:nvSpPr>
          <p:spPr>
            <a:xfrm>
              <a:off x="5761785" y="377766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D65351F-8212-474C-842F-A2C93A9DA784}"/>
                </a:ext>
              </a:extLst>
            </p:cNvPr>
            <p:cNvCxnSpPr>
              <a:cxnSpLocks/>
              <a:stCxn id="22" idx="4"/>
              <a:endCxn id="51" idx="0"/>
            </p:cNvCxnSpPr>
            <p:nvPr/>
          </p:nvCxnSpPr>
          <p:spPr>
            <a:xfrm>
              <a:off x="5995604" y="3460146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80120DA-1CEB-46A6-99EB-46BDAAFFB921}"/>
                </a:ext>
              </a:extLst>
            </p:cNvPr>
            <p:cNvSpPr/>
            <p:nvPr/>
          </p:nvSpPr>
          <p:spPr>
            <a:xfrm>
              <a:off x="7485245" y="377766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3D4B6ED-7AB7-417C-ABD6-6814F1BB90B4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7715180" y="3460146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665527-32A8-4DB0-A035-C26616A9A534}"/>
              </a:ext>
            </a:extLst>
          </p:cNvPr>
          <p:cNvGrpSpPr/>
          <p:nvPr/>
        </p:nvGrpSpPr>
        <p:grpSpPr>
          <a:xfrm>
            <a:off x="3466527" y="4320783"/>
            <a:ext cx="3515485" cy="2493888"/>
            <a:chOff x="3466527" y="4320783"/>
            <a:chExt cx="3515485" cy="2493888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F7DDC9E-E422-4C58-9691-319CCF3C539C}"/>
                </a:ext>
              </a:extLst>
            </p:cNvPr>
            <p:cNvSpPr/>
            <p:nvPr/>
          </p:nvSpPr>
          <p:spPr>
            <a:xfrm>
              <a:off x="5428596" y="432078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65E9D87-9D69-4A62-89AE-5ACFA69E3ABC}"/>
                </a:ext>
              </a:extLst>
            </p:cNvPr>
            <p:cNvSpPr/>
            <p:nvPr/>
          </p:nvSpPr>
          <p:spPr>
            <a:xfrm>
              <a:off x="4345150" y="492739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7B8BC886-C54D-459F-8CC0-8ABD4C94453D}"/>
                </a:ext>
              </a:extLst>
            </p:cNvPr>
            <p:cNvSpPr/>
            <p:nvPr/>
          </p:nvSpPr>
          <p:spPr>
            <a:xfrm>
              <a:off x="6512043" y="492739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244F9CBD-71D7-449A-88A7-30E55CB92AF4}"/>
                </a:ext>
              </a:extLst>
            </p:cNvPr>
            <p:cNvCxnSpPr>
              <a:cxnSpLocks/>
              <a:stCxn id="59" idx="4"/>
              <a:endCxn id="60" idx="7"/>
            </p:cNvCxnSpPr>
            <p:nvPr/>
          </p:nvCxnSpPr>
          <p:spPr>
            <a:xfrm flipH="1">
              <a:off x="4746294" y="4729025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1FC13B6D-D534-4D51-ABB6-724F24DEFBFC}"/>
                </a:ext>
              </a:extLst>
            </p:cNvPr>
            <p:cNvCxnSpPr>
              <a:cxnSpLocks/>
              <a:stCxn id="59" idx="4"/>
              <a:endCxn id="61" idx="1"/>
            </p:cNvCxnSpPr>
            <p:nvPr/>
          </p:nvCxnSpPr>
          <p:spPr>
            <a:xfrm>
              <a:off x="5663581" y="4729025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06BBE2-4BA5-4216-B3E2-8D74A322184C}"/>
                </a:ext>
              </a:extLst>
            </p:cNvPr>
            <p:cNvSpPr/>
            <p:nvPr/>
          </p:nvSpPr>
          <p:spPr>
            <a:xfrm>
              <a:off x="5430965" y="493029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DBCC24FB-6116-41A4-82AD-3A4E53044EBC}"/>
                </a:ext>
              </a:extLst>
            </p:cNvPr>
            <p:cNvCxnSpPr>
              <a:cxnSpLocks/>
              <a:stCxn id="59" idx="4"/>
              <a:endCxn id="64" idx="0"/>
            </p:cNvCxnSpPr>
            <p:nvPr/>
          </p:nvCxnSpPr>
          <p:spPr>
            <a:xfrm>
              <a:off x="5663581" y="4729025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B2C45E1-B1BB-4215-93FC-1D0DAFB529E1}"/>
                </a:ext>
              </a:extLst>
            </p:cNvPr>
            <p:cNvSpPr/>
            <p:nvPr/>
          </p:nvSpPr>
          <p:spPr>
            <a:xfrm>
              <a:off x="6511034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98C0BDF4-EF9D-42F3-98AE-170CC999150C}"/>
                </a:ext>
              </a:extLst>
            </p:cNvPr>
            <p:cNvSpPr/>
            <p:nvPr/>
          </p:nvSpPr>
          <p:spPr>
            <a:xfrm>
              <a:off x="3466527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0010D9B-6CF7-431A-913A-DF8EFA8F64F6}"/>
                </a:ext>
              </a:extLst>
            </p:cNvPr>
            <p:cNvCxnSpPr>
              <a:cxnSpLocks/>
              <a:stCxn id="61" idx="4"/>
              <a:endCxn id="66" idx="0"/>
            </p:cNvCxnSpPr>
            <p:nvPr/>
          </p:nvCxnSpPr>
          <p:spPr>
            <a:xfrm flipH="1">
              <a:off x="6746019" y="5335640"/>
              <a:ext cx="1009" cy="34503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DEE06E24-151B-41E1-8CA4-F9D78FB2BDA8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3701512" y="5360267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982A6CD7-5AA4-4298-986C-00088CF585CD}"/>
                </a:ext>
              </a:extLst>
            </p:cNvPr>
            <p:cNvSpPr/>
            <p:nvPr/>
          </p:nvSpPr>
          <p:spPr>
            <a:xfrm>
              <a:off x="4326315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E7FD6B9-DC7A-4867-A664-600020B49248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4561300" y="5360267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62F6944-6BBD-4721-BB2B-19E96ED654A2}"/>
                </a:ext>
              </a:extLst>
            </p:cNvPr>
            <p:cNvSpPr/>
            <p:nvPr/>
          </p:nvSpPr>
          <p:spPr>
            <a:xfrm>
              <a:off x="5186103" y="568067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D27DA18-48E6-430F-A828-0CE08FA60823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4561300" y="5360267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A93D5472-4610-4D1B-B989-2E493C13AF3B}"/>
                </a:ext>
              </a:extLst>
            </p:cNvPr>
            <p:cNvSpPr/>
            <p:nvPr/>
          </p:nvSpPr>
          <p:spPr>
            <a:xfrm>
              <a:off x="3467693" y="640642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8F0E497-DA2E-4D19-A1A6-690F678A8D35}"/>
                </a:ext>
              </a:extLst>
            </p:cNvPr>
            <p:cNvCxnSpPr>
              <a:cxnSpLocks/>
              <a:stCxn id="67" idx="4"/>
              <a:endCxn id="74" idx="0"/>
            </p:cNvCxnSpPr>
            <p:nvPr/>
          </p:nvCxnSpPr>
          <p:spPr>
            <a:xfrm>
              <a:off x="3701512" y="6088915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C6601D4-1D11-4905-98FD-6F282AD5A044}"/>
                </a:ext>
              </a:extLst>
            </p:cNvPr>
            <p:cNvSpPr/>
            <p:nvPr/>
          </p:nvSpPr>
          <p:spPr>
            <a:xfrm>
              <a:off x="5191153" y="640642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6AA72C7A-4032-4DED-BA8C-42D6C4B86CD2}"/>
                </a:ext>
              </a:extLst>
            </p:cNvPr>
            <p:cNvCxnSpPr>
              <a:cxnSpLocks/>
              <a:stCxn id="72" idx="4"/>
              <a:endCxn id="76" idx="0"/>
            </p:cNvCxnSpPr>
            <p:nvPr/>
          </p:nvCxnSpPr>
          <p:spPr>
            <a:xfrm>
              <a:off x="5421088" y="6088915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32B8CC28-E70F-4E07-953F-B5415B810716}"/>
              </a:ext>
            </a:extLst>
          </p:cNvPr>
          <p:cNvSpPr/>
          <p:nvPr/>
        </p:nvSpPr>
        <p:spPr>
          <a:xfrm>
            <a:off x="7767812" y="5297144"/>
            <a:ext cx="382419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分析树的含义取决于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后序遍历</a:t>
            </a:r>
          </a:p>
        </p:txBody>
      </p:sp>
    </p:spTree>
    <p:extLst>
      <p:ext uri="{BB962C8B-B14F-4D97-AF65-F5344CB8AC3E}">
        <p14:creationId xmlns:p14="http://schemas.microsoft.com/office/powerpoint/2010/main" val="41106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569F9-9697-48B8-BB85-4CAC027D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二义性文法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CE899-11FA-485A-9ED8-E46BEE35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AE5DB7-68F0-40CD-86A5-C7F00E5B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，如果存在句子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，它有两棵不同的分析树（推导），那么称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zh-CN" altLang="en-US" b="1" dirty="0">
                <a:solidFill>
                  <a:srgbClr val="0000FF"/>
                </a:solidFill>
              </a:rPr>
              <a:t>二义性文法</a:t>
            </a:r>
          </a:p>
          <a:p>
            <a:r>
              <a:rPr lang="zh-CN" altLang="en-US" dirty="0"/>
              <a:t>从编译器角度，二义性文法存在问题：</a:t>
            </a:r>
          </a:p>
          <a:p>
            <a:pPr lvl="1"/>
            <a:r>
              <a:rPr lang="zh-CN" altLang="en-US" dirty="0"/>
              <a:t>同一个程序会有不同的含义</a:t>
            </a:r>
          </a:p>
          <a:p>
            <a:pPr lvl="1"/>
            <a:r>
              <a:rPr lang="zh-CN" altLang="en-US" dirty="0"/>
              <a:t>因此程序运行的结果不是唯一的</a:t>
            </a:r>
          </a:p>
          <a:p>
            <a:r>
              <a:rPr lang="zh-CN" altLang="en-US" dirty="0"/>
              <a:t>解决方案：</a:t>
            </a:r>
            <a:r>
              <a:rPr lang="zh-CN" altLang="en-US" b="1" dirty="0">
                <a:solidFill>
                  <a:srgbClr val="FF0000"/>
                </a:solidFill>
              </a:rPr>
              <a:t>文法的重写</a:t>
            </a:r>
          </a:p>
        </p:txBody>
      </p:sp>
    </p:spTree>
    <p:extLst>
      <p:ext uri="{BB962C8B-B14F-4D97-AF65-F5344CB8AC3E}">
        <p14:creationId xmlns:p14="http://schemas.microsoft.com/office/powerpoint/2010/main" val="323649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691A7-2013-4D0C-9F1E-7F1CDA7E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表达式文法的重写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7ABC47-FE89-4FCF-8390-8E05FBA9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53ACE-908F-48DB-A87F-44C56CE59684}"/>
              </a:ext>
            </a:extLst>
          </p:cNvPr>
          <p:cNvSpPr/>
          <p:nvPr/>
        </p:nvSpPr>
        <p:spPr>
          <a:xfrm>
            <a:off x="1291272" y="1158450"/>
            <a:ext cx="236728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55972-6BD5-4536-B078-3086741277A8}"/>
              </a:ext>
            </a:extLst>
          </p:cNvPr>
          <p:cNvSpPr/>
          <p:nvPr/>
        </p:nvSpPr>
        <p:spPr>
          <a:xfrm>
            <a:off x="5939662" y="419786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00A8A43-D21E-411F-83E5-49D90203A492}"/>
              </a:ext>
            </a:extLst>
          </p:cNvPr>
          <p:cNvSpPr/>
          <p:nvPr/>
        </p:nvSpPr>
        <p:spPr>
          <a:xfrm>
            <a:off x="3989894" y="1591942"/>
            <a:ext cx="1463040" cy="721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C6C3EC-C3BE-414B-AAEB-3655333929F0}"/>
              </a:ext>
            </a:extLst>
          </p:cNvPr>
          <p:cNvSpPr txBox="1"/>
          <p:nvPr/>
        </p:nvSpPr>
        <p:spPr>
          <a:xfrm>
            <a:off x="3989894" y="2339914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文法重写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D4CB8-B5BE-4456-A32A-BF691A43D9FB}"/>
              </a:ext>
            </a:extLst>
          </p:cNvPr>
          <p:cNvSpPr txBox="1"/>
          <p:nvPr/>
        </p:nvSpPr>
        <p:spPr>
          <a:xfrm>
            <a:off x="9986328" y="1014828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0CAF97-FE81-48EC-B93A-DCB8FCAA2C3C}"/>
              </a:ext>
            </a:extLst>
          </p:cNvPr>
          <p:cNvSpPr txBox="1"/>
          <p:nvPr/>
        </p:nvSpPr>
        <p:spPr>
          <a:xfrm>
            <a:off x="10110017" y="1850339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EEA777-5122-4B9A-91AE-99E33D7E0CBE}"/>
              </a:ext>
            </a:extLst>
          </p:cNvPr>
          <p:cNvSpPr/>
          <p:nvPr/>
        </p:nvSpPr>
        <p:spPr>
          <a:xfrm>
            <a:off x="551388" y="3169921"/>
            <a:ext cx="270939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F+T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3+F*F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3+4*5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92C39C9-0445-411F-9125-6EC0BA2236A0}"/>
              </a:ext>
            </a:extLst>
          </p:cNvPr>
          <p:cNvGrpSpPr/>
          <p:nvPr/>
        </p:nvGrpSpPr>
        <p:grpSpPr>
          <a:xfrm>
            <a:off x="5429476" y="3169921"/>
            <a:ext cx="3501742" cy="3257213"/>
            <a:chOff x="5372410" y="2783947"/>
            <a:chExt cx="3501742" cy="3257213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9B061E-4EE2-4984-9322-0A18470792B9}"/>
                </a:ext>
              </a:extLst>
            </p:cNvPr>
            <p:cNvSpPr/>
            <p:nvPr/>
          </p:nvSpPr>
          <p:spPr>
            <a:xfrm>
              <a:off x="6455898" y="278394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32934A-7741-4988-A295-6A738EF6193A}"/>
                </a:ext>
              </a:extLst>
            </p:cNvPr>
            <p:cNvSpPr/>
            <p:nvPr/>
          </p:nvSpPr>
          <p:spPr>
            <a:xfrm>
              <a:off x="5372452" y="339056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9E2EB52-4C97-4CD2-B421-C5983967D9E9}"/>
                </a:ext>
              </a:extLst>
            </p:cNvPr>
            <p:cNvSpPr/>
            <p:nvPr/>
          </p:nvSpPr>
          <p:spPr>
            <a:xfrm>
              <a:off x="7539345" y="339056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852C3AD-B099-4E1E-A2ED-18CBFA184401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773596" y="3192189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67AF18B-4EEC-46CA-B657-C7676F7B2FAE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690883" y="3192189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29DC0A1-435D-4891-BEC0-1BE4239653BE}"/>
                </a:ext>
              </a:extLst>
            </p:cNvPr>
            <p:cNvSpPr/>
            <p:nvPr/>
          </p:nvSpPr>
          <p:spPr>
            <a:xfrm>
              <a:off x="6458267" y="33934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504823-F0F1-469E-B436-B66D66E1DF2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690883" y="3192189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D906BA-EC56-450A-9057-E3CDF0B85FDC}"/>
                </a:ext>
              </a:extLst>
            </p:cNvPr>
            <p:cNvSpPr/>
            <p:nvPr/>
          </p:nvSpPr>
          <p:spPr>
            <a:xfrm>
              <a:off x="5372451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D5C6E2-1EF2-4B45-AF92-175B7971E48F}"/>
                </a:ext>
              </a:extLst>
            </p:cNvPr>
            <p:cNvSpPr/>
            <p:nvPr/>
          </p:nvSpPr>
          <p:spPr>
            <a:xfrm>
              <a:off x="6679557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ACE7E45-1FC1-4BF1-9769-24F0637259EA}"/>
                </a:ext>
              </a:extLst>
            </p:cNvPr>
            <p:cNvCxnSpPr>
              <a:cxnSpLocks/>
              <a:stCxn id="14" idx="4"/>
              <a:endCxn id="20" idx="0"/>
            </p:cNvCxnSpPr>
            <p:nvPr/>
          </p:nvCxnSpPr>
          <p:spPr>
            <a:xfrm flipH="1">
              <a:off x="5607436" y="3798804"/>
              <a:ext cx="1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73D3CD9-3B60-494F-AC56-DB94824E02D9}"/>
                </a:ext>
              </a:extLst>
            </p:cNvPr>
            <p:cNvCxnSpPr>
              <a:cxnSpLocks/>
              <a:stCxn id="15" idx="4"/>
              <a:endCxn id="21" idx="0"/>
            </p:cNvCxnSpPr>
            <p:nvPr/>
          </p:nvCxnSpPr>
          <p:spPr>
            <a:xfrm flipH="1">
              <a:off x="6914542" y="3798804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36AC4E2-32EB-4D59-B0B4-D5CA35DEA7A1}"/>
                </a:ext>
              </a:extLst>
            </p:cNvPr>
            <p:cNvSpPr/>
            <p:nvPr/>
          </p:nvSpPr>
          <p:spPr>
            <a:xfrm>
              <a:off x="7539345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5E37175-0BDB-4E77-8693-4C9D2AC3D0FE}"/>
                </a:ext>
              </a:extLst>
            </p:cNvPr>
            <p:cNvCxnSpPr>
              <a:cxnSpLocks/>
              <a:stCxn id="15" idx="4"/>
              <a:endCxn id="24" idx="0"/>
            </p:cNvCxnSpPr>
            <p:nvPr/>
          </p:nvCxnSpPr>
          <p:spPr>
            <a:xfrm>
              <a:off x="7774330" y="3798804"/>
              <a:ext cx="0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2D8FF3A-39F2-42A0-B407-C39DBB26AA7D}"/>
                </a:ext>
              </a:extLst>
            </p:cNvPr>
            <p:cNvSpPr/>
            <p:nvPr/>
          </p:nvSpPr>
          <p:spPr>
            <a:xfrm>
              <a:off x="8399133" y="4119210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A939ECC-04B6-4AC6-AC80-306A643A755A}"/>
                </a:ext>
              </a:extLst>
            </p:cNvPr>
            <p:cNvCxnSpPr>
              <a:cxnSpLocks/>
              <a:stCxn id="15" idx="4"/>
              <a:endCxn id="26" idx="0"/>
            </p:cNvCxnSpPr>
            <p:nvPr/>
          </p:nvCxnSpPr>
          <p:spPr>
            <a:xfrm>
              <a:off x="7774330" y="3798804"/>
              <a:ext cx="859788" cy="3204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C5F7553-1C96-46AA-8FC5-37DC73D0C267}"/>
                </a:ext>
              </a:extLst>
            </p:cNvPr>
            <p:cNvSpPr/>
            <p:nvPr/>
          </p:nvSpPr>
          <p:spPr>
            <a:xfrm>
              <a:off x="6680723" y="484496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EDE8826-E28A-49F8-8391-8E92DD6ADF57}"/>
                </a:ext>
              </a:extLst>
            </p:cNvPr>
            <p:cNvCxnSpPr>
              <a:cxnSpLocks/>
              <a:stCxn id="21" idx="4"/>
              <a:endCxn id="28" idx="0"/>
            </p:cNvCxnSpPr>
            <p:nvPr/>
          </p:nvCxnSpPr>
          <p:spPr>
            <a:xfrm>
              <a:off x="6914542" y="4527452"/>
              <a:ext cx="1166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00EF600-2565-4AED-92B7-F7CCA4C0154F}"/>
                </a:ext>
              </a:extLst>
            </p:cNvPr>
            <p:cNvSpPr/>
            <p:nvPr/>
          </p:nvSpPr>
          <p:spPr>
            <a:xfrm>
              <a:off x="8404183" y="484496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AD21E54-F2F1-4609-B6A7-121D976E57D6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8634118" y="4527452"/>
              <a:ext cx="5050" cy="31751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93851A2-2B73-46D4-8ECA-B5796510EB97}"/>
                </a:ext>
              </a:extLst>
            </p:cNvPr>
            <p:cNvSpPr/>
            <p:nvPr/>
          </p:nvSpPr>
          <p:spPr>
            <a:xfrm>
              <a:off x="5372451" y="487606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6EAC54C-7144-4532-B631-46F6323E6BBA}"/>
                </a:ext>
              </a:extLst>
            </p:cNvPr>
            <p:cNvCxnSpPr>
              <a:cxnSpLocks/>
              <a:stCxn id="20" idx="4"/>
              <a:endCxn id="32" idx="0"/>
            </p:cNvCxnSpPr>
            <p:nvPr/>
          </p:nvCxnSpPr>
          <p:spPr>
            <a:xfrm>
              <a:off x="5607436" y="4527452"/>
              <a:ext cx="0" cy="34861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4F79F9-62DA-4579-830A-A48990F3F4A0}"/>
                </a:ext>
              </a:extLst>
            </p:cNvPr>
            <p:cNvSpPr/>
            <p:nvPr/>
          </p:nvSpPr>
          <p:spPr>
            <a:xfrm>
              <a:off x="5372410" y="563291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933CD28-1925-44DA-9DC5-E07BBC9F851F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 flipH="1">
              <a:off x="5607395" y="5284306"/>
              <a:ext cx="41" cy="34861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5155B1A-DBC5-4119-99CA-E430D5D5BD80}"/>
                </a:ext>
              </a:extLst>
            </p:cNvPr>
            <p:cNvSpPr/>
            <p:nvPr/>
          </p:nvSpPr>
          <p:spPr>
            <a:xfrm>
              <a:off x="6679557" y="559214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AF17751-8691-45F6-A7D7-98AD0CA11957}"/>
                </a:ext>
              </a:extLst>
            </p:cNvPr>
            <p:cNvCxnSpPr>
              <a:cxnSpLocks/>
              <a:stCxn id="28" idx="4"/>
              <a:endCxn id="38" idx="0"/>
            </p:cNvCxnSpPr>
            <p:nvPr/>
          </p:nvCxnSpPr>
          <p:spPr>
            <a:xfrm flipH="1">
              <a:off x="6914542" y="5253208"/>
              <a:ext cx="1166" cy="3389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01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691A7-2013-4D0C-9F1E-7F1CDA7E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表达式文法的重写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7ABC47-FE89-4FCF-8390-8E05FBA9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53ACE-908F-48DB-A87F-44C56CE59684}"/>
              </a:ext>
            </a:extLst>
          </p:cNvPr>
          <p:cNvSpPr/>
          <p:nvPr/>
        </p:nvSpPr>
        <p:spPr>
          <a:xfrm>
            <a:off x="1291272" y="1158450"/>
            <a:ext cx="236728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E*E</a:t>
            </a:r>
            <a:endParaRPr lang="zh-CN" alt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55972-6BD5-4536-B078-3086741277A8}"/>
              </a:ext>
            </a:extLst>
          </p:cNvPr>
          <p:cNvSpPr/>
          <p:nvPr/>
        </p:nvSpPr>
        <p:spPr>
          <a:xfrm>
            <a:off x="5939662" y="419786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00A8A43-D21E-411F-83E5-49D90203A492}"/>
              </a:ext>
            </a:extLst>
          </p:cNvPr>
          <p:cNvSpPr/>
          <p:nvPr/>
        </p:nvSpPr>
        <p:spPr>
          <a:xfrm>
            <a:off x="3989894" y="1591942"/>
            <a:ext cx="1463040" cy="721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C6C3EC-C3BE-414B-AAEB-3655333929F0}"/>
              </a:ext>
            </a:extLst>
          </p:cNvPr>
          <p:cNvSpPr txBox="1"/>
          <p:nvPr/>
        </p:nvSpPr>
        <p:spPr>
          <a:xfrm>
            <a:off x="3989894" y="2339914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文法重写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7D4CB8-B5BE-4456-A32A-BF691A43D9FB}"/>
              </a:ext>
            </a:extLst>
          </p:cNvPr>
          <p:cNvSpPr txBox="1"/>
          <p:nvPr/>
        </p:nvSpPr>
        <p:spPr>
          <a:xfrm>
            <a:off x="9986328" y="1014828"/>
            <a:ext cx="1778952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3+4+5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0CAF97-FE81-48EC-B93A-DCB8FCAA2C3C}"/>
              </a:ext>
            </a:extLst>
          </p:cNvPr>
          <p:cNvSpPr txBox="1"/>
          <p:nvPr/>
        </p:nvSpPr>
        <p:spPr>
          <a:xfrm>
            <a:off x="10110016" y="1850339"/>
            <a:ext cx="177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EEA777-5122-4B9A-91AE-99E33D7E0CBE}"/>
              </a:ext>
            </a:extLst>
          </p:cNvPr>
          <p:cNvSpPr/>
          <p:nvPr/>
        </p:nvSpPr>
        <p:spPr>
          <a:xfrm>
            <a:off x="548681" y="2914378"/>
            <a:ext cx="2836033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E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E+T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E+T+T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T+T+T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F+T+T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3+T+T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3+F+T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3+4+T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3+4+F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3+4+5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5EBE71A-4A82-49BC-91CE-8D97EC6715B2}"/>
              </a:ext>
            </a:extLst>
          </p:cNvPr>
          <p:cNvGrpSpPr/>
          <p:nvPr/>
        </p:nvGrpSpPr>
        <p:grpSpPr>
          <a:xfrm>
            <a:off x="5262933" y="2989694"/>
            <a:ext cx="3720737" cy="3551556"/>
            <a:chOff x="4345643" y="3169921"/>
            <a:chExt cx="3720737" cy="355155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59B061E-4EE2-4984-9322-0A18470792B9}"/>
                </a:ext>
              </a:extLst>
            </p:cNvPr>
            <p:cNvSpPr/>
            <p:nvPr/>
          </p:nvSpPr>
          <p:spPr>
            <a:xfrm>
              <a:off x="6512964" y="316992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B32934A-7741-4988-A295-6A738EF6193A}"/>
                </a:ext>
              </a:extLst>
            </p:cNvPr>
            <p:cNvSpPr/>
            <p:nvPr/>
          </p:nvSpPr>
          <p:spPr>
            <a:xfrm>
              <a:off x="5429518" y="377653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9E2EB52-4C97-4CD2-B421-C5983967D9E9}"/>
                </a:ext>
              </a:extLst>
            </p:cNvPr>
            <p:cNvSpPr/>
            <p:nvPr/>
          </p:nvSpPr>
          <p:spPr>
            <a:xfrm>
              <a:off x="7596411" y="377653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852C3AD-B099-4E1E-A2ED-18CBFA184401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830662" y="357816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67AF18B-4EEC-46CA-B657-C7676F7B2FAE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747949" y="3578163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29DC0A1-435D-4891-BEC0-1BE4239653BE}"/>
                </a:ext>
              </a:extLst>
            </p:cNvPr>
            <p:cNvSpPr/>
            <p:nvPr/>
          </p:nvSpPr>
          <p:spPr>
            <a:xfrm>
              <a:off x="6515333" y="3779428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4504823-F0F1-469E-B436-B66D66E1DF2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747949" y="3578163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BD906BA-EC56-450A-9057-E3CDF0B85FDC}"/>
                </a:ext>
              </a:extLst>
            </p:cNvPr>
            <p:cNvSpPr/>
            <p:nvPr/>
          </p:nvSpPr>
          <p:spPr>
            <a:xfrm>
              <a:off x="4346071" y="5032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ACE7E45-1FC1-4BF1-9769-24F0637259EA}"/>
                </a:ext>
              </a:extLst>
            </p:cNvPr>
            <p:cNvCxnSpPr>
              <a:cxnSpLocks/>
              <a:stCxn id="37" idx="4"/>
              <a:endCxn id="20" idx="0"/>
            </p:cNvCxnSpPr>
            <p:nvPr/>
          </p:nvCxnSpPr>
          <p:spPr>
            <a:xfrm>
              <a:off x="4581056" y="4816231"/>
              <a:ext cx="0" cy="21631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93851A2-2B73-46D4-8ECA-B5796510EB97}"/>
                </a:ext>
              </a:extLst>
            </p:cNvPr>
            <p:cNvSpPr/>
            <p:nvPr/>
          </p:nvSpPr>
          <p:spPr>
            <a:xfrm>
              <a:off x="4345644" y="567474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6EAC54C-7144-4532-B631-46F6323E6BBA}"/>
                </a:ext>
              </a:extLst>
            </p:cNvPr>
            <p:cNvCxnSpPr>
              <a:cxnSpLocks/>
              <a:stCxn id="20" idx="4"/>
              <a:endCxn id="32" idx="0"/>
            </p:cNvCxnSpPr>
            <p:nvPr/>
          </p:nvCxnSpPr>
          <p:spPr>
            <a:xfrm flipH="1">
              <a:off x="4580629" y="5440788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D4F79F9-62DA-4579-830A-A48990F3F4A0}"/>
                </a:ext>
              </a:extLst>
            </p:cNvPr>
            <p:cNvSpPr/>
            <p:nvPr/>
          </p:nvSpPr>
          <p:spPr>
            <a:xfrm>
              <a:off x="4345643" y="63132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933CD28-1925-44DA-9DC5-E07BBC9F851F}"/>
                </a:ext>
              </a:extLst>
            </p:cNvPr>
            <p:cNvCxnSpPr>
              <a:cxnSpLocks/>
              <a:stCxn id="32" idx="4"/>
              <a:endCxn id="35" idx="0"/>
            </p:cNvCxnSpPr>
            <p:nvPr/>
          </p:nvCxnSpPr>
          <p:spPr>
            <a:xfrm flipH="1">
              <a:off x="4580628" y="6082984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534A844-7221-46A4-A944-59C82F1FADEA}"/>
                </a:ext>
              </a:extLst>
            </p:cNvPr>
            <p:cNvSpPr/>
            <p:nvPr/>
          </p:nvSpPr>
          <p:spPr>
            <a:xfrm>
              <a:off x="4346071" y="440798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3E148DE-52E7-4A42-B6A4-05D941A464AC}"/>
                </a:ext>
              </a:extLst>
            </p:cNvPr>
            <p:cNvSpPr/>
            <p:nvPr/>
          </p:nvSpPr>
          <p:spPr>
            <a:xfrm>
              <a:off x="6512964" y="440798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8FB2A6E-DEF5-486D-B01F-706F31D442A6}"/>
                </a:ext>
              </a:extLst>
            </p:cNvPr>
            <p:cNvCxnSpPr>
              <a:cxnSpLocks/>
              <a:endCxn id="37" idx="7"/>
            </p:cNvCxnSpPr>
            <p:nvPr/>
          </p:nvCxnSpPr>
          <p:spPr>
            <a:xfrm flipH="1">
              <a:off x="4747215" y="4209616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CD1C555-1B06-4F78-857E-A6FE8748CBD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5664502" y="4209616"/>
              <a:ext cx="917287" cy="25815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FD9ECE6-0879-490E-AE66-F1DB65158478}"/>
                </a:ext>
              </a:extLst>
            </p:cNvPr>
            <p:cNvSpPr/>
            <p:nvPr/>
          </p:nvSpPr>
          <p:spPr>
            <a:xfrm>
              <a:off x="5431886" y="441088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7423A5F-9694-420E-B718-B8BCA43414A4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5664502" y="4209616"/>
              <a:ext cx="2369" cy="20126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C0EE727-2954-4CC9-BCF0-44A348C268C8}"/>
                </a:ext>
              </a:extLst>
            </p:cNvPr>
            <p:cNvSpPr/>
            <p:nvPr/>
          </p:nvSpPr>
          <p:spPr>
            <a:xfrm>
              <a:off x="6526075" y="501460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C506CF0-AD90-4B24-B620-8A37DF716812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6761060" y="4780650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42EB631-C5F6-4430-AD0E-9BC06D86A809}"/>
                </a:ext>
              </a:extLst>
            </p:cNvPr>
            <p:cNvSpPr/>
            <p:nvPr/>
          </p:nvSpPr>
          <p:spPr>
            <a:xfrm>
              <a:off x="6526074" y="565309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C80998F-73E4-4605-BC5D-0EEA343B294C}"/>
                </a:ext>
              </a:extLst>
            </p:cNvPr>
            <p:cNvCxnSpPr>
              <a:cxnSpLocks/>
              <a:stCxn id="47" idx="4"/>
              <a:endCxn id="49" idx="0"/>
            </p:cNvCxnSpPr>
            <p:nvPr/>
          </p:nvCxnSpPr>
          <p:spPr>
            <a:xfrm flipH="1">
              <a:off x="6761059" y="5422846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C339204-8413-4AD0-8C42-7845A8BC06DE}"/>
                </a:ext>
              </a:extLst>
            </p:cNvPr>
            <p:cNvSpPr/>
            <p:nvPr/>
          </p:nvSpPr>
          <p:spPr>
            <a:xfrm>
              <a:off x="7595246" y="4434491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87E6B212-77EC-4FFF-84AA-359D0DFFE8FA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H="1">
              <a:off x="7830231" y="4200537"/>
              <a:ext cx="427" cy="23395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26053BD-7F29-4FEC-AD6D-93415208BE31}"/>
                </a:ext>
              </a:extLst>
            </p:cNvPr>
            <p:cNvSpPr/>
            <p:nvPr/>
          </p:nvSpPr>
          <p:spPr>
            <a:xfrm>
              <a:off x="7595245" y="507298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7C3FF1B-A9F8-4E97-BA70-1AC84FF115FE}"/>
                </a:ext>
              </a:extLst>
            </p:cNvPr>
            <p:cNvCxnSpPr>
              <a:cxnSpLocks/>
              <a:stCxn id="51" idx="4"/>
              <a:endCxn id="53" idx="0"/>
            </p:cNvCxnSpPr>
            <p:nvPr/>
          </p:nvCxnSpPr>
          <p:spPr>
            <a:xfrm flipH="1">
              <a:off x="7830230" y="4842733"/>
              <a:ext cx="1" cy="2302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5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b="1" dirty="0"/>
              <a:t>第四讲：自顶向下分析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573682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1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96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02C5-3FE5-46EC-835E-1044DDA7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自顶向下分析的</a:t>
            </a:r>
            <a:r>
              <a:rPr lang="zh-CN" altLang="en-US" b="1" dirty="0">
                <a:solidFill>
                  <a:srgbClr val="FF0000"/>
                </a:solidFill>
              </a:rPr>
              <a:t>算法思想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053CE3-5343-4C93-86A3-394FF37A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5FEFC-462A-4605-A324-EA426180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语法分析：给定文法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，回答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是否能够从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推导出来？</a:t>
            </a:r>
          </a:p>
          <a:p>
            <a:r>
              <a:rPr lang="zh-CN" altLang="en-US" dirty="0"/>
              <a:t>基本算法思想：从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的开始符号出发，随意推导出某个句子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，比较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和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b="1" dirty="0">
                <a:solidFill>
                  <a:srgbClr val="FF0000"/>
                </a:solidFill>
              </a:rPr>
              <a:t>t==s</a:t>
            </a:r>
            <a:r>
              <a:rPr lang="zh-CN" altLang="en-US" dirty="0"/>
              <a:t>，则回答“是”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b="1" dirty="0">
                <a:solidFill>
                  <a:srgbClr val="FF0000"/>
                </a:solidFill>
              </a:rPr>
              <a:t>t!=s</a:t>
            </a:r>
            <a:r>
              <a:rPr lang="zh-CN" altLang="en-US" dirty="0"/>
              <a:t>，则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因为这是从开始符号出发推出句子，因此称为</a:t>
            </a:r>
            <a:r>
              <a:rPr lang="zh-CN" altLang="en-US" b="1" dirty="0">
                <a:solidFill>
                  <a:srgbClr val="FF0000"/>
                </a:solidFill>
              </a:rPr>
              <a:t>自顶向下分析</a:t>
            </a:r>
          </a:p>
          <a:p>
            <a:pPr lvl="1"/>
            <a:r>
              <a:rPr lang="zh-CN" altLang="en-US" dirty="0"/>
              <a:t>对应于</a:t>
            </a:r>
            <a:r>
              <a:rPr lang="zh-CN" altLang="en-US" b="1" dirty="0">
                <a:solidFill>
                  <a:srgbClr val="FF0000"/>
                </a:solidFill>
              </a:rPr>
              <a:t>分析树</a:t>
            </a:r>
            <a:r>
              <a:rPr lang="zh-CN" altLang="en-US" dirty="0"/>
              <a:t>自顶向下的构造顺序</a:t>
            </a:r>
          </a:p>
        </p:txBody>
      </p:sp>
    </p:spTree>
    <p:extLst>
      <p:ext uri="{BB962C8B-B14F-4D97-AF65-F5344CB8AC3E}">
        <p14:creationId xmlns:p14="http://schemas.microsoft.com/office/powerpoint/2010/main" val="36004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b="1" dirty="0"/>
              <a:t>第一讲：语法分析简介</a:t>
            </a:r>
            <a:endParaRPr lang="en-US" altLang="zh-CN" b="1" dirty="0"/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第二讲：上下文无关文法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第三讲：分析树与二义性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第四讲：自顶向下分析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：递归下降分析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757691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AE4E9-060F-4831-B588-6AF83F18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39F68-5B7B-4893-88FA-655E4CE3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F9BB3-033E-45AA-80D7-6E7BB2B0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40CD9-D250-4CCB-836D-67B17C2393DC}"/>
              </a:ext>
            </a:extLst>
          </p:cNvPr>
          <p:cNvSpPr txBox="1"/>
          <p:nvPr/>
        </p:nvSpPr>
        <p:spPr>
          <a:xfrm>
            <a:off x="5011195" y="272804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4DD9CA-9D4C-46FB-BE59-A175895594A6}"/>
              </a:ext>
            </a:extLst>
          </p:cNvPr>
          <p:cNvSpPr txBox="1"/>
          <p:nvPr/>
        </p:nvSpPr>
        <p:spPr>
          <a:xfrm>
            <a:off x="6601641" y="27280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B7779F-D8C1-4093-BC03-F47ECA2084CE}"/>
              </a:ext>
            </a:extLst>
          </p:cNvPr>
          <p:cNvSpPr/>
          <p:nvPr/>
        </p:nvSpPr>
        <p:spPr>
          <a:xfrm>
            <a:off x="-2" y="1557014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s e 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9F1BF6-5EAB-4713-93B7-15F76E36158E}"/>
              </a:ext>
            </a:extLst>
          </p:cNvPr>
          <p:cNvSpPr/>
          <p:nvPr/>
        </p:nvSpPr>
        <p:spPr>
          <a:xfrm>
            <a:off x="-1" y="3934136"/>
            <a:ext cx="2803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S</a:t>
            </a:r>
            <a:r>
              <a:rPr lang="zh-CN" altLang="en-US" sz="2800" b="1" dirty="0">
                <a:latin typeface="微软雅黑" panose="020B0503020204020204" pitchFamily="34" charset="-122"/>
              </a:rPr>
              <a:t>  -&gt; </a:t>
            </a:r>
            <a:r>
              <a:rPr lang="en-US" altLang="zh-CN" sz="2800" b="1" dirty="0">
                <a:latin typeface="微软雅黑" panose="020B0503020204020204" pitchFamily="34" charset="-122"/>
              </a:rPr>
              <a:t>N V N</a:t>
            </a:r>
            <a:r>
              <a:rPr lang="zh-CN" altLang="en-US" sz="2800" b="1" dirty="0">
                <a:latin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V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d N</a:t>
            </a:r>
          </a:p>
          <a:p>
            <a:pPr lvl="1"/>
            <a:r>
              <a:rPr lang="en-US" altLang="zh-CN" sz="2800" b="1" dirty="0">
                <a:latin typeface="微软雅黑" panose="020B0503020204020204" pitchFamily="34" charset="-122"/>
              </a:rPr>
              <a:t>    -&gt; g d w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257A15-9BD8-4887-9DB0-6BB1ADB9A89D}"/>
              </a:ext>
            </a:extLst>
          </p:cNvPr>
          <p:cNvSpPr/>
          <p:nvPr/>
        </p:nvSpPr>
        <p:spPr>
          <a:xfrm>
            <a:off x="2803971" y="1741680"/>
            <a:ext cx="6233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</a:rPr>
              <a:t>X</a:t>
            </a:r>
            <a:endParaRPr lang="zh-CN" altLang="en-US" sz="8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BC8BF1-C9A4-4B17-BEE3-5D931F26C4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71" y="4338325"/>
            <a:ext cx="1007503" cy="1007503"/>
          </a:xfrm>
          <a:prstGeom prst="rect">
            <a:avLst/>
          </a:prstGeom>
        </p:spPr>
      </p:pic>
      <p:grpSp>
        <p:nvGrpSpPr>
          <p:cNvPr id="71" name="组合 70">
            <a:extLst>
              <a:ext uri="{FF2B5EF4-FFF2-40B4-BE49-F238E27FC236}">
                <a16:creationId xmlns:a16="http://schemas.microsoft.com/office/drawing/2014/main" id="{E707D64F-12FB-402C-8C53-499D5D09A388}"/>
              </a:ext>
            </a:extLst>
          </p:cNvPr>
          <p:cNvGrpSpPr/>
          <p:nvPr/>
        </p:nvGrpSpPr>
        <p:grpSpPr>
          <a:xfrm>
            <a:off x="4662621" y="1860199"/>
            <a:ext cx="4573991" cy="1515589"/>
            <a:chOff x="4662621" y="1860199"/>
            <a:chExt cx="4573991" cy="151558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FC84297-1917-45A8-979D-7431A3596400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6F5353C-3BE9-4269-A4A5-46240B62F1A8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CFDA8CB-587F-4E79-B4DB-127396B1459A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49C6AFA-5A2F-49AE-9B7E-EABD122803D5}"/>
                </a:ext>
              </a:extLst>
            </p:cNvPr>
            <p:cNvCxnSpPr>
              <a:cxnSpLocks/>
              <a:stCxn id="13" idx="4"/>
              <a:endCxn id="14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B616804-C32B-4B19-AA88-33ADED77D1E3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9EF327-BF5D-4F80-AA55-A8BBC97175CB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BE11134-FC19-4CBB-8EF5-9F28F7E185C9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07F23F4-E5D5-4916-BEBB-089C2B6F640B}"/>
              </a:ext>
            </a:extLst>
          </p:cNvPr>
          <p:cNvGrpSpPr/>
          <p:nvPr/>
        </p:nvGrpSpPr>
        <p:grpSpPr>
          <a:xfrm>
            <a:off x="4050897" y="3372896"/>
            <a:ext cx="846709" cy="2177053"/>
            <a:chOff x="4050897" y="3372896"/>
            <a:chExt cx="846709" cy="217705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51FF95-1ECB-4A15-B98E-9B32DAD9845D}"/>
                </a:ext>
              </a:extLst>
            </p:cNvPr>
            <p:cNvSpPr/>
            <p:nvPr/>
          </p:nvSpPr>
          <p:spPr>
            <a:xfrm>
              <a:off x="4050897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7B69C10-E43D-46DB-963B-B29EE12145B7}"/>
                </a:ext>
              </a:extLst>
            </p:cNvPr>
            <p:cNvCxnSpPr>
              <a:cxnSpLocks/>
              <a:stCxn id="14" idx="4"/>
              <a:endCxn id="20" idx="0"/>
            </p:cNvCxnSpPr>
            <p:nvPr/>
          </p:nvCxnSpPr>
          <p:spPr>
            <a:xfrm flipH="1">
              <a:off x="4285882" y="3372896"/>
              <a:ext cx="611724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70AD9CC-99AB-4493-86DE-EC04A805E46C}"/>
              </a:ext>
            </a:extLst>
          </p:cNvPr>
          <p:cNvGrpSpPr/>
          <p:nvPr/>
        </p:nvGrpSpPr>
        <p:grpSpPr>
          <a:xfrm>
            <a:off x="4668493" y="3372896"/>
            <a:ext cx="469969" cy="2177053"/>
            <a:chOff x="4668493" y="3372896"/>
            <a:chExt cx="469969" cy="2177053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95E1677-D98F-4AE3-BF61-6EDDB69B99AB}"/>
                </a:ext>
              </a:extLst>
            </p:cNvPr>
            <p:cNvSpPr/>
            <p:nvPr/>
          </p:nvSpPr>
          <p:spPr>
            <a:xfrm>
              <a:off x="4668493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A1E5B92-AFFF-4519-836C-EF523CA5822C}"/>
                </a:ext>
              </a:extLst>
            </p:cNvPr>
            <p:cNvCxnSpPr>
              <a:cxnSpLocks/>
              <a:stCxn id="14" idx="4"/>
              <a:endCxn id="40" idx="0"/>
            </p:cNvCxnSpPr>
            <p:nvPr/>
          </p:nvCxnSpPr>
          <p:spPr>
            <a:xfrm>
              <a:off x="4897606" y="3372896"/>
              <a:ext cx="5872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25308E8-1EF6-4B20-B1F1-7076AEFB8356}"/>
              </a:ext>
            </a:extLst>
          </p:cNvPr>
          <p:cNvGrpSpPr/>
          <p:nvPr/>
        </p:nvGrpSpPr>
        <p:grpSpPr>
          <a:xfrm>
            <a:off x="4897606" y="3372896"/>
            <a:ext cx="845109" cy="2177053"/>
            <a:chOff x="4897606" y="3372896"/>
            <a:chExt cx="845109" cy="217705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FD8C426-BF3C-4BF1-8182-45E558BE35E0}"/>
                </a:ext>
              </a:extLst>
            </p:cNvPr>
            <p:cNvSpPr/>
            <p:nvPr/>
          </p:nvSpPr>
          <p:spPr>
            <a:xfrm>
              <a:off x="5272746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9850B73-8ED7-406C-8CAC-2BC0D2FC4F14}"/>
                </a:ext>
              </a:extLst>
            </p:cNvPr>
            <p:cNvCxnSpPr>
              <a:cxnSpLocks/>
              <a:stCxn id="14" idx="4"/>
              <a:endCxn id="45" idx="0"/>
            </p:cNvCxnSpPr>
            <p:nvPr/>
          </p:nvCxnSpPr>
          <p:spPr>
            <a:xfrm>
              <a:off x="4897606" y="3372896"/>
              <a:ext cx="610125" cy="176881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B2D36F3-2CD1-4643-990E-1D97EC488E97}"/>
              </a:ext>
            </a:extLst>
          </p:cNvPr>
          <p:cNvGrpSpPr/>
          <p:nvPr/>
        </p:nvGrpSpPr>
        <p:grpSpPr>
          <a:xfrm>
            <a:off x="6297948" y="3375788"/>
            <a:ext cx="647053" cy="2174161"/>
            <a:chOff x="6297948" y="3375788"/>
            <a:chExt cx="647053" cy="2174161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2D3D677-C236-4782-AD99-7F01D9F36181}"/>
                </a:ext>
              </a:extLst>
            </p:cNvPr>
            <p:cNvSpPr/>
            <p:nvPr/>
          </p:nvSpPr>
          <p:spPr>
            <a:xfrm>
              <a:off x="6297948" y="5141707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B53A76C-8E14-48FC-88D6-1108889A7E43}"/>
                </a:ext>
              </a:extLst>
            </p:cNvPr>
            <p:cNvCxnSpPr>
              <a:cxnSpLocks/>
              <a:stCxn id="18" idx="4"/>
              <a:endCxn id="48" idx="0"/>
            </p:cNvCxnSpPr>
            <p:nvPr/>
          </p:nvCxnSpPr>
          <p:spPr>
            <a:xfrm flipH="1">
              <a:off x="6532933" y="3375788"/>
              <a:ext cx="412068" cy="176591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FCFB89F-90F0-404A-A43E-92AD4A0379E8}"/>
              </a:ext>
            </a:extLst>
          </p:cNvPr>
          <p:cNvGrpSpPr/>
          <p:nvPr/>
        </p:nvGrpSpPr>
        <p:grpSpPr>
          <a:xfrm>
            <a:off x="6945001" y="3375788"/>
            <a:ext cx="702584" cy="2164889"/>
            <a:chOff x="6945001" y="3375788"/>
            <a:chExt cx="702584" cy="2164889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05F6A88-79FB-4B6A-92C8-BF0B1C2EC996}"/>
                </a:ext>
              </a:extLst>
            </p:cNvPr>
            <p:cNvSpPr/>
            <p:nvPr/>
          </p:nvSpPr>
          <p:spPr>
            <a:xfrm>
              <a:off x="7177616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294D596-F653-4633-A703-1E0745AF6E7A}"/>
                </a:ext>
              </a:extLst>
            </p:cNvPr>
            <p:cNvCxnSpPr>
              <a:cxnSpLocks/>
              <a:stCxn id="18" idx="4"/>
              <a:endCxn id="56" idx="0"/>
            </p:cNvCxnSpPr>
            <p:nvPr/>
          </p:nvCxnSpPr>
          <p:spPr>
            <a:xfrm>
              <a:off x="6945001" y="3375788"/>
              <a:ext cx="467600" cy="1756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9F4927A-B30A-44D7-9A16-2AA0EF3E0E82}"/>
              </a:ext>
            </a:extLst>
          </p:cNvPr>
          <p:cNvGrpSpPr/>
          <p:nvPr/>
        </p:nvGrpSpPr>
        <p:grpSpPr>
          <a:xfrm>
            <a:off x="7973074" y="3372896"/>
            <a:ext cx="1028554" cy="2167781"/>
            <a:chOff x="7973074" y="3372896"/>
            <a:chExt cx="1028554" cy="2167781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C20B13A-A482-44AC-BEC5-4141A5EA20B2}"/>
                </a:ext>
              </a:extLst>
            </p:cNvPr>
            <p:cNvSpPr/>
            <p:nvPr/>
          </p:nvSpPr>
          <p:spPr>
            <a:xfrm>
              <a:off x="7973074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F31DC97-8294-48B4-B992-5ACA85E8B070}"/>
                </a:ext>
              </a:extLst>
            </p:cNvPr>
            <p:cNvCxnSpPr>
              <a:cxnSpLocks/>
              <a:stCxn id="15" idx="4"/>
              <a:endCxn id="59" idx="0"/>
            </p:cNvCxnSpPr>
            <p:nvPr/>
          </p:nvCxnSpPr>
          <p:spPr>
            <a:xfrm flipH="1">
              <a:off x="8208059" y="3372896"/>
              <a:ext cx="793569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575C3F2-4EB5-480C-B4D3-F3911D6BCAFA}"/>
              </a:ext>
            </a:extLst>
          </p:cNvPr>
          <p:cNvGrpSpPr/>
          <p:nvPr/>
        </p:nvGrpSpPr>
        <p:grpSpPr>
          <a:xfrm>
            <a:off x="8590670" y="3372896"/>
            <a:ext cx="469969" cy="2167781"/>
            <a:chOff x="8590670" y="3372896"/>
            <a:chExt cx="469969" cy="2167781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CFBB67BA-0DFA-4892-A5B1-48F01C8F3922}"/>
                </a:ext>
              </a:extLst>
            </p:cNvPr>
            <p:cNvSpPr/>
            <p:nvPr/>
          </p:nvSpPr>
          <p:spPr>
            <a:xfrm>
              <a:off x="8590670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8A0BEAE-F551-472A-B099-0689CD1D4AD7}"/>
                </a:ext>
              </a:extLst>
            </p:cNvPr>
            <p:cNvCxnSpPr>
              <a:cxnSpLocks/>
              <a:stCxn id="15" idx="4"/>
              <a:endCxn id="61" idx="0"/>
            </p:cNvCxnSpPr>
            <p:nvPr/>
          </p:nvCxnSpPr>
          <p:spPr>
            <a:xfrm flipH="1">
              <a:off x="8825655" y="3372896"/>
              <a:ext cx="175973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82DA0DA-2294-4277-85E7-743C533D0A70}"/>
              </a:ext>
            </a:extLst>
          </p:cNvPr>
          <p:cNvGrpSpPr/>
          <p:nvPr/>
        </p:nvGrpSpPr>
        <p:grpSpPr>
          <a:xfrm>
            <a:off x="9001628" y="3372896"/>
            <a:ext cx="663264" cy="2167781"/>
            <a:chOff x="9001628" y="3372896"/>
            <a:chExt cx="663264" cy="2167781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F3EDFDD-5F47-4B38-B201-3AD6B8501B9F}"/>
                </a:ext>
              </a:extLst>
            </p:cNvPr>
            <p:cNvSpPr/>
            <p:nvPr/>
          </p:nvSpPr>
          <p:spPr>
            <a:xfrm>
              <a:off x="9194923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3EC115D7-813F-485C-A8EF-2C6BB6908F14}"/>
                </a:ext>
              </a:extLst>
            </p:cNvPr>
            <p:cNvCxnSpPr>
              <a:cxnSpLocks/>
              <a:stCxn id="15" idx="4"/>
              <a:endCxn id="63" idx="0"/>
            </p:cNvCxnSpPr>
            <p:nvPr/>
          </p:nvCxnSpPr>
          <p:spPr>
            <a:xfrm>
              <a:off x="9001628" y="3372896"/>
              <a:ext cx="428280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8FCB0F0-5EA0-4703-9F1A-C387ECF528ED}"/>
              </a:ext>
            </a:extLst>
          </p:cNvPr>
          <p:cNvGrpSpPr/>
          <p:nvPr/>
        </p:nvGrpSpPr>
        <p:grpSpPr>
          <a:xfrm>
            <a:off x="9001628" y="3372896"/>
            <a:ext cx="1263537" cy="2167781"/>
            <a:chOff x="9001628" y="3372896"/>
            <a:chExt cx="1263537" cy="2167781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67E5F36-8633-472C-951B-C500B1A2B5DE}"/>
                </a:ext>
              </a:extLst>
            </p:cNvPr>
            <p:cNvSpPr/>
            <p:nvPr/>
          </p:nvSpPr>
          <p:spPr>
            <a:xfrm>
              <a:off x="9795196" y="5132435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15E4CD0-FDAB-4F0D-990D-8ED8CB0C3C9E}"/>
                </a:ext>
              </a:extLst>
            </p:cNvPr>
            <p:cNvCxnSpPr>
              <a:cxnSpLocks/>
              <a:stCxn id="15" idx="4"/>
              <a:endCxn id="68" idx="0"/>
            </p:cNvCxnSpPr>
            <p:nvPr/>
          </p:nvCxnSpPr>
          <p:spPr>
            <a:xfrm>
              <a:off x="9001628" y="3372896"/>
              <a:ext cx="1028553" cy="175953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9EBC27DA-5320-4234-BA45-65400EE3BF6B}"/>
              </a:ext>
            </a:extLst>
          </p:cNvPr>
          <p:cNvSpPr/>
          <p:nvPr/>
        </p:nvSpPr>
        <p:spPr>
          <a:xfrm>
            <a:off x="4075160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6606F52-EF68-4E8D-8D66-4AFBF821A7AC}"/>
              </a:ext>
            </a:extLst>
          </p:cNvPr>
          <p:cNvSpPr/>
          <p:nvPr/>
        </p:nvSpPr>
        <p:spPr>
          <a:xfrm>
            <a:off x="4705253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3B12096-098E-4EC3-9639-4DEF19906D51}"/>
              </a:ext>
            </a:extLst>
          </p:cNvPr>
          <p:cNvSpPr/>
          <p:nvPr/>
        </p:nvSpPr>
        <p:spPr>
          <a:xfrm>
            <a:off x="6342358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D75F15D-3430-452E-A6E0-64D49839EB78}"/>
              </a:ext>
            </a:extLst>
          </p:cNvPr>
          <p:cNvSpPr/>
          <p:nvPr/>
        </p:nvSpPr>
        <p:spPr>
          <a:xfrm>
            <a:off x="7994882" y="5053441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6D5DAD0-B6E1-44E8-A540-D7754E580159}"/>
              </a:ext>
            </a:extLst>
          </p:cNvPr>
          <p:cNvSpPr/>
          <p:nvPr/>
        </p:nvSpPr>
        <p:spPr>
          <a:xfrm>
            <a:off x="8636340" y="5044168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8B281E-009B-4758-B391-7E168BF34E5A}"/>
              </a:ext>
            </a:extLst>
          </p:cNvPr>
          <p:cNvSpPr/>
          <p:nvPr/>
        </p:nvSpPr>
        <p:spPr>
          <a:xfrm>
            <a:off x="9225029" y="5044168"/>
            <a:ext cx="469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X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4415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3" grpId="0"/>
      <p:bldP spid="76" grpId="0"/>
      <p:bldP spid="79" grpId="0"/>
      <p:bldP spid="85" grpId="0"/>
      <p:bldP spid="87" grpId="0"/>
      <p:bldP spid="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DB2C7-4BBE-4736-BF17-3309251A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E5D3B7-D6F8-47E6-B5AC-60970FA2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027625-ACD8-4A3B-A936-C2D5C5B7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33" y="893574"/>
            <a:ext cx="8731754" cy="58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5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21EB6-B069-4F61-9EFA-1E347D81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8D863D-4F35-44E1-BF0C-F62CB6A4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38225-6A7A-4882-AC5A-61CDB944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8ABF59-3AE3-45BF-A906-07D62AA89DE3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9103C-7CF5-441E-8FB9-AB7E5E9D531F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040191-C66D-47BB-A34F-6C245A9B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15" y="2999184"/>
            <a:ext cx="5462440" cy="363227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8A3BDD7-B879-4FA0-9318-E25C29FCC8F2}"/>
              </a:ext>
            </a:extLst>
          </p:cNvPr>
          <p:cNvGrpSpPr/>
          <p:nvPr/>
        </p:nvGrpSpPr>
        <p:grpSpPr>
          <a:xfrm>
            <a:off x="653048" y="1336994"/>
            <a:ext cx="1016000" cy="928686"/>
            <a:chOff x="6217920" y="4551680"/>
            <a:chExt cx="1016000" cy="194056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EF14416-80B5-442A-BB36-0014CE9FE561}"/>
                </a:ext>
              </a:extLst>
            </p:cNvPr>
            <p:cNvCxnSpPr/>
            <p:nvPr/>
          </p:nvCxnSpPr>
          <p:spPr>
            <a:xfrm>
              <a:off x="6217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65FB46F-7381-41FC-9F62-0C4E69C79444}"/>
                </a:ext>
              </a:extLst>
            </p:cNvPr>
            <p:cNvCxnSpPr/>
            <p:nvPr/>
          </p:nvCxnSpPr>
          <p:spPr>
            <a:xfrm>
              <a:off x="7233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1F2F0D7-8896-4403-B4E9-E3D482555E11}"/>
                </a:ext>
              </a:extLst>
            </p:cNvPr>
            <p:cNvCxnSpPr>
              <a:cxnSpLocks/>
            </p:cNvCxnSpPr>
            <p:nvPr/>
          </p:nvCxnSpPr>
          <p:spPr>
            <a:xfrm>
              <a:off x="6217920" y="6451600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56591C5-9EE1-4D16-AA86-33D577A1C632}"/>
              </a:ext>
            </a:extLst>
          </p:cNvPr>
          <p:cNvSpPr/>
          <p:nvPr/>
        </p:nvSpPr>
        <p:spPr>
          <a:xfrm>
            <a:off x="653047" y="1915077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534875-1412-48B3-8614-2D7C4DB5E9F4}"/>
              </a:ext>
            </a:extLst>
          </p:cNvPr>
          <p:cNvGrpSpPr/>
          <p:nvPr/>
        </p:nvGrpSpPr>
        <p:grpSpPr>
          <a:xfrm>
            <a:off x="10769078" y="344742"/>
            <a:ext cx="975134" cy="374636"/>
            <a:chOff x="10769078" y="344742"/>
            <a:chExt cx="975134" cy="37463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BE77F2-77DF-46D2-B939-3A6533A8679F}"/>
                </a:ext>
              </a:extLst>
            </p:cNvPr>
            <p:cNvSpPr txBox="1"/>
            <p:nvPr/>
          </p:nvSpPr>
          <p:spPr>
            <a:xfrm>
              <a:off x="10769078" y="350046"/>
              <a:ext cx="3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3FBF423-8EA5-4AF7-AAB3-1B4C39E22E9C}"/>
                </a:ext>
              </a:extLst>
            </p:cNvPr>
            <p:cNvSpPr txBox="1"/>
            <p:nvPr/>
          </p:nvSpPr>
          <p:spPr>
            <a:xfrm>
              <a:off x="11429252" y="344742"/>
              <a:ext cx="31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DB82BE0-844E-4BDB-BFFC-BCECDAEE9F5C}"/>
              </a:ext>
            </a:extLst>
          </p:cNvPr>
          <p:cNvSpPr/>
          <p:nvPr/>
        </p:nvSpPr>
        <p:spPr>
          <a:xfrm>
            <a:off x="2273452" y="158392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V</a:t>
            </a:r>
            <a:endParaRPr lang="en-US" altLang="zh-CN" sz="2800" baseline="-250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8B63D5-B16F-4FEB-88BF-A75289E6DB0E}"/>
              </a:ext>
            </a:extLst>
          </p:cNvPr>
          <p:cNvSpPr/>
          <p:nvPr/>
        </p:nvSpPr>
        <p:spPr>
          <a:xfrm>
            <a:off x="2273452" y="1258357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08D54E9-3E21-478F-A678-15F9208CDE71}"/>
              </a:ext>
            </a:extLst>
          </p:cNvPr>
          <p:cNvGrpSpPr/>
          <p:nvPr/>
        </p:nvGrpSpPr>
        <p:grpSpPr>
          <a:xfrm>
            <a:off x="1848770" y="1341990"/>
            <a:ext cx="1440683" cy="928686"/>
            <a:chOff x="1533810" y="1341990"/>
            <a:chExt cx="1440683" cy="92868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52EC783-B231-40FD-93ED-E628BB31697C}"/>
                </a:ext>
              </a:extLst>
            </p:cNvPr>
            <p:cNvGrpSpPr/>
            <p:nvPr/>
          </p:nvGrpSpPr>
          <p:grpSpPr>
            <a:xfrm>
              <a:off x="1958493" y="1341990"/>
              <a:ext cx="1016000" cy="928686"/>
              <a:chOff x="6217920" y="4551680"/>
              <a:chExt cx="1016000" cy="194056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87E1257F-086D-4A39-A121-7322E9443C96}"/>
                  </a:ext>
                </a:extLst>
              </p:cNvPr>
              <p:cNvCxnSpPr/>
              <p:nvPr/>
            </p:nvCxnSpPr>
            <p:spPr>
              <a:xfrm>
                <a:off x="6217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18A725E-9890-447B-ACB7-A3AEFB819114}"/>
                  </a:ext>
                </a:extLst>
              </p:cNvPr>
              <p:cNvCxnSpPr/>
              <p:nvPr/>
            </p:nvCxnSpPr>
            <p:spPr>
              <a:xfrm>
                <a:off x="7233920" y="4551680"/>
                <a:ext cx="0" cy="194056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6A823D8-6828-4F9A-85F3-206724905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920" y="6451600"/>
                <a:ext cx="1016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EF061845-6F4C-4A2F-AF18-8910055D3564}"/>
                </a:ext>
              </a:extLst>
            </p:cNvPr>
            <p:cNvSpPr/>
            <p:nvPr/>
          </p:nvSpPr>
          <p:spPr>
            <a:xfrm>
              <a:off x="1533810" y="1687196"/>
              <a:ext cx="241430" cy="1917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758EB82A-50D4-41AF-98E8-AC174FC186D0}"/>
              </a:ext>
            </a:extLst>
          </p:cNvPr>
          <p:cNvSpPr/>
          <p:nvPr/>
        </p:nvSpPr>
        <p:spPr>
          <a:xfrm>
            <a:off x="2273452" y="1920073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N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F543B9-02B6-4AFD-BFF5-CAA4826BFFF5}"/>
              </a:ext>
            </a:extLst>
          </p:cNvPr>
          <p:cNvGrpSpPr/>
          <p:nvPr/>
        </p:nvGrpSpPr>
        <p:grpSpPr>
          <a:xfrm>
            <a:off x="3523032" y="1336994"/>
            <a:ext cx="1440683" cy="928686"/>
            <a:chOff x="3208072" y="1336994"/>
            <a:chExt cx="1440683" cy="92868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E24522D-A642-497C-B5D7-A10C6E9ABCAC}"/>
                </a:ext>
              </a:extLst>
            </p:cNvPr>
            <p:cNvSpPr/>
            <p:nvPr/>
          </p:nvSpPr>
          <p:spPr>
            <a:xfrm>
              <a:off x="3632754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297316B-EE22-447C-8866-32D78D35215C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5FA7A40-A2AF-4FDD-BD18-1ACC8AE9AE24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510BB7BD-237E-4865-9482-6943C9627A5C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A362E291-DEEE-48A6-B8B5-D9FED230264F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54195C61-5ECF-481D-9393-11D0CB669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箭头: 右 38">
                <a:extLst>
                  <a:ext uri="{FF2B5EF4-FFF2-40B4-BE49-F238E27FC236}">
                    <a16:creationId xmlns:a16="http://schemas.microsoft.com/office/drawing/2014/main" id="{B9C6082E-1635-4A26-9DBB-46D5D1931063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C2478FB-72F9-4CD1-8583-93E03B28D013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617920CB-44B1-473A-B061-7434278D9999}"/>
              </a:ext>
            </a:extLst>
          </p:cNvPr>
          <p:cNvSpPr/>
          <p:nvPr/>
        </p:nvSpPr>
        <p:spPr>
          <a:xfrm>
            <a:off x="3948539" y="124527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A02924F-0153-4848-A173-A674F66B80CF}"/>
              </a:ext>
            </a:extLst>
          </p:cNvPr>
          <p:cNvGrpSpPr/>
          <p:nvPr/>
        </p:nvGrpSpPr>
        <p:grpSpPr>
          <a:xfrm>
            <a:off x="4881992" y="1134795"/>
            <a:ext cx="1725746" cy="1130885"/>
            <a:chOff x="4567032" y="1134795"/>
            <a:chExt cx="1725746" cy="1130885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3DF5AFE-8270-4DF5-8336-47C54CA6474D}"/>
                </a:ext>
              </a:extLst>
            </p:cNvPr>
            <p:cNvGrpSpPr/>
            <p:nvPr/>
          </p:nvGrpSpPr>
          <p:grpSpPr>
            <a:xfrm>
              <a:off x="4852095" y="1253361"/>
              <a:ext cx="1440683" cy="1012319"/>
              <a:chOff x="4852095" y="1253361"/>
              <a:chExt cx="1440683" cy="1012319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ED68862-674C-4872-B2FE-AF472FBAC36D}"/>
                  </a:ext>
                </a:extLst>
              </p:cNvPr>
              <p:cNvSpPr/>
              <p:nvPr/>
            </p:nvSpPr>
            <p:spPr>
              <a:xfrm>
                <a:off x="5276777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F04EE1BF-2A4A-48CA-98E4-554B24FB6837}"/>
                  </a:ext>
                </a:extLst>
              </p:cNvPr>
              <p:cNvSpPr/>
              <p:nvPr/>
            </p:nvSpPr>
            <p:spPr>
              <a:xfrm>
                <a:off x="5276777" y="1253361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90EBE096-6A26-440B-918A-66173628E6CE}"/>
                  </a:ext>
                </a:extLst>
              </p:cNvPr>
              <p:cNvGrpSpPr/>
              <p:nvPr/>
            </p:nvGrpSpPr>
            <p:grpSpPr>
              <a:xfrm>
                <a:off x="4852095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59" name="组合 58">
                  <a:extLst>
                    <a:ext uri="{FF2B5EF4-FFF2-40B4-BE49-F238E27FC236}">
                      <a16:creationId xmlns:a16="http://schemas.microsoft.com/office/drawing/2014/main" id="{7C57BBF1-2FE6-45E8-BF73-557F80270423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61" name="直接连接符 60">
                    <a:extLst>
                      <a:ext uri="{FF2B5EF4-FFF2-40B4-BE49-F238E27FC236}">
                        <a16:creationId xmlns:a16="http://schemas.microsoft.com/office/drawing/2014/main" id="{EE4ABAFE-F2F7-4866-82A6-4B2CBB1E2421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>
                    <a:extLst>
                      <a:ext uri="{FF2B5EF4-FFF2-40B4-BE49-F238E27FC236}">
                        <a16:creationId xmlns:a16="http://schemas.microsoft.com/office/drawing/2014/main" id="{0A8C42A0-420C-4C35-B9CF-2A2FCCFE022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FBC06FF3-806C-4D9B-BE91-284A56E61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箭头: 右 59">
                  <a:extLst>
                    <a:ext uri="{FF2B5EF4-FFF2-40B4-BE49-F238E27FC236}">
                      <a16:creationId xmlns:a16="http://schemas.microsoft.com/office/drawing/2014/main" id="{0B0404B2-CC33-41D1-9390-CCFA11342D28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64B7B4C-EC6F-4584-BFAD-8D42B0087997}"/>
                  </a:ext>
                </a:extLst>
              </p:cNvPr>
              <p:cNvSpPr/>
              <p:nvPr/>
            </p:nvSpPr>
            <p:spPr>
              <a:xfrm>
                <a:off x="5276777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C1DD7D6-CD79-403B-B07B-D0E18471778C}"/>
                </a:ext>
              </a:extLst>
            </p:cNvPr>
            <p:cNvSpPr txBox="1"/>
            <p:nvPr/>
          </p:nvSpPr>
          <p:spPr>
            <a:xfrm>
              <a:off x="4567032" y="1134795"/>
              <a:ext cx="811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Back</a:t>
              </a:r>
            </a:p>
            <a:p>
              <a:pPr algn="ctr"/>
              <a:r>
                <a:rPr lang="en-US" altLang="zh-CN" dirty="0"/>
                <a:t>track</a:t>
              </a:r>
              <a:endParaRPr lang="zh-CN" altLang="en-US" dirty="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635C8BE-253F-4D07-BED6-2A18752F1BA6}"/>
              </a:ext>
            </a:extLst>
          </p:cNvPr>
          <p:cNvGrpSpPr/>
          <p:nvPr/>
        </p:nvGrpSpPr>
        <p:grpSpPr>
          <a:xfrm>
            <a:off x="8061775" y="81813"/>
            <a:ext cx="177985" cy="473749"/>
            <a:chOff x="8061775" y="81813"/>
            <a:chExt cx="177985" cy="473749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D679137F-C376-4E97-84D3-A694321BCF0B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0BBD7A1C-8D0D-4343-8CB1-8FF17DFDD06D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B8988453-6DB2-4DA5-B429-D5E14DFDE945}"/>
              </a:ext>
            </a:extLst>
          </p:cNvPr>
          <p:cNvGrpSpPr/>
          <p:nvPr/>
        </p:nvGrpSpPr>
        <p:grpSpPr>
          <a:xfrm>
            <a:off x="8499121" y="81813"/>
            <a:ext cx="177985" cy="473749"/>
            <a:chOff x="8061775" y="81813"/>
            <a:chExt cx="177985" cy="473749"/>
          </a:xfrm>
        </p:grpSpPr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08AF100-2DFA-4482-8044-37F1B3C7C6B9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6133C17D-0962-4BD9-82C3-D3F4F1C8C442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318BC6C-EF7F-489A-B8A1-B05F2E7C8970}"/>
              </a:ext>
            </a:extLst>
          </p:cNvPr>
          <p:cNvGrpSpPr/>
          <p:nvPr/>
        </p:nvGrpSpPr>
        <p:grpSpPr>
          <a:xfrm>
            <a:off x="10831780" y="794694"/>
            <a:ext cx="890969" cy="369332"/>
            <a:chOff x="7354123" y="-216196"/>
            <a:chExt cx="890969" cy="369332"/>
          </a:xfrm>
        </p:grpSpPr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26915CA-9171-4AEC-9187-9F9A463EA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4123" y="133922"/>
              <a:ext cx="885637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F5055B8-2C56-4FA4-BA8A-E360D9D0864C}"/>
                </a:ext>
              </a:extLst>
            </p:cNvPr>
            <p:cNvSpPr txBox="1"/>
            <p:nvPr/>
          </p:nvSpPr>
          <p:spPr>
            <a:xfrm>
              <a:off x="7454897" y="-216196"/>
              <a:ext cx="79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next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7394C3F-1940-4E82-98BC-63877F059743}"/>
              </a:ext>
            </a:extLst>
          </p:cNvPr>
          <p:cNvGrpSpPr/>
          <p:nvPr/>
        </p:nvGrpSpPr>
        <p:grpSpPr>
          <a:xfrm>
            <a:off x="276388" y="2336800"/>
            <a:ext cx="6055664" cy="1747354"/>
            <a:chOff x="276388" y="2336800"/>
            <a:chExt cx="6055664" cy="1747354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4AC0341-D2E2-42A9-8D65-0F0F4A5B61BB}"/>
                </a:ext>
              </a:extLst>
            </p:cNvPr>
            <p:cNvGrpSpPr/>
            <p:nvPr/>
          </p:nvGrpSpPr>
          <p:grpSpPr>
            <a:xfrm>
              <a:off x="790466" y="3155468"/>
              <a:ext cx="1016001" cy="928686"/>
              <a:chOff x="3632754" y="1336994"/>
              <a:chExt cx="1016001" cy="928686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B21D0042-B74B-48AC-A699-21892BFD1B39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E19D96CF-89C6-4BBC-B12E-7F6DCF236E12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ADFD3E91-B22D-43FD-9809-F32C1FE8E3A3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CFBAB20-5FAE-40AC-BBB3-9C324E8498C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8C1469DE-35DF-4430-B13E-FEEE7DB9F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13DA69C7-8704-445A-9EFE-19B8B10C3430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457A5A1E-032E-4C8B-A3BF-569327F742DA}"/>
                </a:ext>
              </a:extLst>
            </p:cNvPr>
            <p:cNvSpPr/>
            <p:nvPr/>
          </p:nvSpPr>
          <p:spPr>
            <a:xfrm>
              <a:off x="276388" y="2336800"/>
              <a:ext cx="6055664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418BC38C-D835-4D05-8157-170FDAF3ED56}"/>
              </a:ext>
            </a:extLst>
          </p:cNvPr>
          <p:cNvSpPr/>
          <p:nvPr/>
        </p:nvSpPr>
        <p:spPr>
          <a:xfrm>
            <a:off x="790466" y="306874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t</a:t>
            </a: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82A11FA-9396-4BB4-AD75-8D01607AAB16}"/>
              </a:ext>
            </a:extLst>
          </p:cNvPr>
          <p:cNvGrpSpPr/>
          <p:nvPr/>
        </p:nvGrpSpPr>
        <p:grpSpPr>
          <a:xfrm>
            <a:off x="8065647" y="81813"/>
            <a:ext cx="177985" cy="473749"/>
            <a:chOff x="8061775" y="81813"/>
            <a:chExt cx="177985" cy="473749"/>
          </a:xfrm>
        </p:grpSpPr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6D76CED8-35A9-453C-AF8F-526584CB5BAF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5B402E0-5972-4541-B4BA-1F696D3B23ED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FEFFAD7F-977C-4F46-A40B-AAE1ED7F63E5}"/>
              </a:ext>
            </a:extLst>
          </p:cNvPr>
          <p:cNvGrpSpPr/>
          <p:nvPr/>
        </p:nvGrpSpPr>
        <p:grpSpPr>
          <a:xfrm>
            <a:off x="1848770" y="2932392"/>
            <a:ext cx="1725746" cy="1130885"/>
            <a:chOff x="4567032" y="1134795"/>
            <a:chExt cx="1725746" cy="1130885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E75366B5-DDD7-42B7-A661-149A5D3E2B2B}"/>
                </a:ext>
              </a:extLst>
            </p:cNvPr>
            <p:cNvGrpSpPr/>
            <p:nvPr/>
          </p:nvGrpSpPr>
          <p:grpSpPr>
            <a:xfrm>
              <a:off x="4852095" y="1253361"/>
              <a:ext cx="1440683" cy="1012319"/>
              <a:chOff x="4852095" y="1253361"/>
              <a:chExt cx="1440683" cy="1012319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27A776AF-6CA0-4B1B-BA00-A6B067BECD77}"/>
                  </a:ext>
                </a:extLst>
              </p:cNvPr>
              <p:cNvSpPr/>
              <p:nvPr/>
            </p:nvSpPr>
            <p:spPr>
              <a:xfrm>
                <a:off x="5276777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379512E-8150-4E72-A096-47C5DBF0A9F8}"/>
                  </a:ext>
                </a:extLst>
              </p:cNvPr>
              <p:cNvSpPr/>
              <p:nvPr/>
            </p:nvSpPr>
            <p:spPr>
              <a:xfrm>
                <a:off x="5276777" y="1253361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2FCAD3D4-A53E-40CF-83F4-AB3694BE289D}"/>
                  </a:ext>
                </a:extLst>
              </p:cNvPr>
              <p:cNvGrpSpPr/>
              <p:nvPr/>
            </p:nvGrpSpPr>
            <p:grpSpPr>
              <a:xfrm>
                <a:off x="4852095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110" name="组合 109">
                  <a:extLst>
                    <a:ext uri="{FF2B5EF4-FFF2-40B4-BE49-F238E27FC236}">
                      <a16:creationId xmlns:a16="http://schemas.microsoft.com/office/drawing/2014/main" id="{27E05905-9473-48DD-8BFA-D076842A2649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112" name="直接连接符 111">
                    <a:extLst>
                      <a:ext uri="{FF2B5EF4-FFF2-40B4-BE49-F238E27FC236}">
                        <a16:creationId xmlns:a16="http://schemas.microsoft.com/office/drawing/2014/main" id="{BA160728-C0E3-4037-9519-59B88B740C94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>
                    <a:extLst>
                      <a:ext uri="{FF2B5EF4-FFF2-40B4-BE49-F238E27FC236}">
                        <a16:creationId xmlns:a16="http://schemas.microsoft.com/office/drawing/2014/main" id="{298C543E-5D7E-4A38-90DA-09BFAB9D6CC6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>
                    <a:extLst>
                      <a:ext uri="{FF2B5EF4-FFF2-40B4-BE49-F238E27FC236}">
                        <a16:creationId xmlns:a16="http://schemas.microsoft.com/office/drawing/2014/main" id="{44FB87FF-29F6-427A-A58E-D150C6A124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1" name="箭头: 右 110">
                  <a:extLst>
                    <a:ext uri="{FF2B5EF4-FFF2-40B4-BE49-F238E27FC236}">
                      <a16:creationId xmlns:a16="http://schemas.microsoft.com/office/drawing/2014/main" id="{06EDCA29-9781-45C7-A827-64478A1FCDE5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6026EAC-7513-4927-B819-E348A8EAD31A}"/>
                  </a:ext>
                </a:extLst>
              </p:cNvPr>
              <p:cNvSpPr/>
              <p:nvPr/>
            </p:nvSpPr>
            <p:spPr>
              <a:xfrm>
                <a:off x="5276777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3A1332B0-3B28-4601-924B-1A6B52BE4F2C}"/>
                </a:ext>
              </a:extLst>
            </p:cNvPr>
            <p:cNvSpPr txBox="1"/>
            <p:nvPr/>
          </p:nvSpPr>
          <p:spPr>
            <a:xfrm>
              <a:off x="4567032" y="1134795"/>
              <a:ext cx="811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Back</a:t>
              </a:r>
            </a:p>
            <a:p>
              <a:pPr algn="ctr"/>
              <a:r>
                <a:rPr lang="en-US" altLang="zh-CN" dirty="0"/>
                <a:t>track</a:t>
              </a:r>
              <a:endParaRPr lang="zh-CN" altLang="en-US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AA60E90A-97B1-4CE7-8A69-45B8DD2FEDB9}"/>
              </a:ext>
            </a:extLst>
          </p:cNvPr>
          <p:cNvGrpSpPr/>
          <p:nvPr/>
        </p:nvGrpSpPr>
        <p:grpSpPr>
          <a:xfrm>
            <a:off x="8505960" y="91443"/>
            <a:ext cx="177985" cy="473749"/>
            <a:chOff x="8061775" y="81813"/>
            <a:chExt cx="177985" cy="473749"/>
          </a:xfrm>
        </p:grpSpPr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C07EE698-E765-4ED7-91AD-2465595363E9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1E68830-BED6-446E-8FB6-9EAC7EF3B41A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D1A11E6-D32B-4B35-96CD-025F62813A02}"/>
              </a:ext>
            </a:extLst>
          </p:cNvPr>
          <p:cNvGrpSpPr/>
          <p:nvPr/>
        </p:nvGrpSpPr>
        <p:grpSpPr>
          <a:xfrm>
            <a:off x="3775985" y="3134591"/>
            <a:ext cx="1440683" cy="928686"/>
            <a:chOff x="3208072" y="1336994"/>
            <a:chExt cx="1440683" cy="928686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8CE6E33-6EC2-465F-8045-7B78975B8C9E}"/>
                </a:ext>
              </a:extLst>
            </p:cNvPr>
            <p:cNvSpPr/>
            <p:nvPr/>
          </p:nvSpPr>
          <p:spPr>
            <a:xfrm>
              <a:off x="3632754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6EA6C0C-500C-456C-8ED6-7EA04F9119D4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AAF2ED81-FF3D-439F-A939-180EFE4BBF8E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B523DD47-692E-47C0-92A7-C57E9836DFAF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DC2CABD6-9FB9-4A73-B2C7-10F9CF9C540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BF1B133D-65B9-4BB7-98CB-9CD27D094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箭头: 右 122">
                <a:extLst>
                  <a:ext uri="{FF2B5EF4-FFF2-40B4-BE49-F238E27FC236}">
                    <a16:creationId xmlns:a16="http://schemas.microsoft.com/office/drawing/2014/main" id="{84FEFB31-873D-474A-8E30-931BE06AE260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BF111B3-2CB9-4D4A-A3BC-4252983CC339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4A32BB8B-4AB5-4D6F-BF55-E05381587FCC}"/>
              </a:ext>
            </a:extLst>
          </p:cNvPr>
          <p:cNvSpPr/>
          <p:nvPr/>
        </p:nvSpPr>
        <p:spPr>
          <a:xfrm>
            <a:off x="4200667" y="3044022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g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9C32FB-9E4F-4AF8-B2C5-AE61DF0D0817}"/>
              </a:ext>
            </a:extLst>
          </p:cNvPr>
          <p:cNvGrpSpPr/>
          <p:nvPr/>
        </p:nvGrpSpPr>
        <p:grpSpPr>
          <a:xfrm>
            <a:off x="8064742" y="81813"/>
            <a:ext cx="177985" cy="473749"/>
            <a:chOff x="8061775" y="81813"/>
            <a:chExt cx="177985" cy="473749"/>
          </a:xfrm>
        </p:grpSpPr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7C4C190F-6277-4C99-8ED1-F66897EF9926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EAF4DECE-CAFA-437E-B505-B57CA19C12D3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AB1CC02-F473-43BD-8E58-65A944A63EE5}"/>
              </a:ext>
            </a:extLst>
          </p:cNvPr>
          <p:cNvGrpSpPr/>
          <p:nvPr/>
        </p:nvGrpSpPr>
        <p:grpSpPr>
          <a:xfrm>
            <a:off x="349335" y="3790623"/>
            <a:ext cx="5169951" cy="1818475"/>
            <a:chOff x="349335" y="3790623"/>
            <a:chExt cx="5169951" cy="1818475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560077F9-5A3A-42AD-8F57-2782B3D43BF5}"/>
                </a:ext>
              </a:extLst>
            </p:cNvPr>
            <p:cNvGrpSpPr/>
            <p:nvPr/>
          </p:nvGrpSpPr>
          <p:grpSpPr>
            <a:xfrm>
              <a:off x="790462" y="4680412"/>
              <a:ext cx="1016001" cy="928686"/>
              <a:chOff x="3632754" y="1336994"/>
              <a:chExt cx="1016001" cy="928686"/>
            </a:xfrm>
          </p:grpSpPr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6322C5CA-DBE9-4CF7-985F-7CA9921912F0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D44199AA-36FF-4603-BB8E-1DD03C09A1C4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D71B5A6E-3EA4-4156-861E-E0513AEBCBFE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>
                  <a:extLst>
                    <a:ext uri="{FF2B5EF4-FFF2-40B4-BE49-F238E27FC236}">
                      <a16:creationId xmlns:a16="http://schemas.microsoft.com/office/drawing/2014/main" id="{B29EA814-E653-4BAC-B078-E26731ACA7A0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66A0D938-461F-4CC4-AEC3-35BE0C135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1088CFB1-23C3-456C-B448-317DDA86FBD4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A21CE259-B2BD-4619-AE0C-26C8901F00FF}"/>
                </a:ext>
              </a:extLst>
            </p:cNvPr>
            <p:cNvSpPr/>
            <p:nvPr/>
          </p:nvSpPr>
          <p:spPr>
            <a:xfrm>
              <a:off x="349335" y="3790623"/>
              <a:ext cx="5169951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2084A8-8786-406F-9E6C-699241769101}"/>
              </a:ext>
            </a:extLst>
          </p:cNvPr>
          <p:cNvGrpSpPr/>
          <p:nvPr/>
        </p:nvGrpSpPr>
        <p:grpSpPr>
          <a:xfrm>
            <a:off x="10831780" y="1189311"/>
            <a:ext cx="890969" cy="369332"/>
            <a:chOff x="7354123" y="-216196"/>
            <a:chExt cx="890969" cy="369332"/>
          </a:xfrm>
        </p:grpSpPr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FF3800A7-831D-49EE-8CC8-810D2502A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4123" y="133922"/>
              <a:ext cx="885637" cy="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5A7748C-FD18-43C5-BBEE-D3147FA6D3B5}"/>
                </a:ext>
              </a:extLst>
            </p:cNvPr>
            <p:cNvSpPr txBox="1"/>
            <p:nvPr/>
          </p:nvSpPr>
          <p:spPr>
            <a:xfrm>
              <a:off x="7454897" y="-216196"/>
              <a:ext cx="79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next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82DCD69-1358-454A-A9F1-02F43928DDC9}"/>
              </a:ext>
            </a:extLst>
          </p:cNvPr>
          <p:cNvSpPr txBox="1"/>
          <p:nvPr/>
        </p:nvSpPr>
        <p:spPr>
          <a:xfrm>
            <a:off x="2546753" y="4533924"/>
            <a:ext cx="1333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1981307-1121-482D-AD8B-25EEAE4EDDB0}"/>
              </a:ext>
            </a:extLst>
          </p:cNvPr>
          <p:cNvSpPr/>
          <p:nvPr/>
        </p:nvSpPr>
        <p:spPr>
          <a:xfrm>
            <a:off x="433128" y="5819535"/>
            <a:ext cx="5742183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为空时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正好被吃完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，则语法通过；否则，不通过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3542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03594 2.22222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3542 0.0002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-0.03594 3.33333E-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2.22222E-6 L 0.03542 0.00023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7" grpId="0" animBg="1"/>
      <p:bldP spid="22" grpId="0" animBg="1"/>
      <p:bldP spid="45" grpId="0" animBg="1"/>
      <p:bldP spid="96" grpId="0" animBg="1"/>
      <p:bldP spid="127" grpId="0" animBg="1"/>
      <p:bldP spid="145" grpId="0"/>
      <p:bldP spid="1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4D17-D272-4D2C-860D-1592A926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算法的讨论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79F8A4-F9DF-4F20-A64D-4FB5B06C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FE496-0A9A-449D-BAC3-09A6E1D99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算法需要用到</a:t>
            </a:r>
            <a:r>
              <a:rPr lang="zh-CN" altLang="en-US" b="1" dirty="0">
                <a:solidFill>
                  <a:srgbClr val="FF0000"/>
                </a:solidFill>
              </a:rPr>
              <a:t>回溯</a:t>
            </a:r>
          </a:p>
          <a:p>
            <a:pPr lvl="1"/>
            <a:r>
              <a:rPr lang="zh-CN" altLang="en-US" dirty="0"/>
              <a:t>给分析效率带来问题</a:t>
            </a:r>
          </a:p>
          <a:p>
            <a:r>
              <a:rPr lang="zh-CN" altLang="en-US" dirty="0"/>
              <a:t>而就这部分而言（就所有部分），编译器必须高效</a:t>
            </a:r>
          </a:p>
          <a:p>
            <a:pPr lvl="1"/>
            <a:r>
              <a:rPr lang="zh-CN" altLang="en-US" dirty="0"/>
              <a:t>编译上千万行的内核等程序</a:t>
            </a:r>
          </a:p>
          <a:p>
            <a:r>
              <a:rPr lang="zh-CN" altLang="en-US" dirty="0"/>
              <a:t>因此，实际上我们需要</a:t>
            </a:r>
            <a:r>
              <a:rPr lang="zh-CN" altLang="en-US" b="1" dirty="0">
                <a:solidFill>
                  <a:srgbClr val="0000FF"/>
                </a:solidFill>
              </a:rPr>
              <a:t>线性时间</a:t>
            </a:r>
            <a:r>
              <a:rPr lang="zh-CN" altLang="en-US" dirty="0"/>
              <a:t>的算法</a:t>
            </a:r>
          </a:p>
          <a:p>
            <a:pPr lvl="1"/>
            <a:r>
              <a:rPr lang="zh-CN" altLang="en-US" dirty="0"/>
              <a:t>避免回溯</a:t>
            </a:r>
          </a:p>
          <a:p>
            <a:pPr lvl="1"/>
            <a:r>
              <a:rPr lang="zh-CN" altLang="en-US" dirty="0"/>
              <a:t>引出</a:t>
            </a:r>
            <a:r>
              <a:rPr lang="zh-CN" altLang="en-US" b="1" dirty="0">
                <a:solidFill>
                  <a:srgbClr val="0000FF"/>
                </a:solidFill>
              </a:rPr>
              <a:t>递归下降</a:t>
            </a:r>
            <a:r>
              <a:rPr lang="zh-CN" altLang="en-US" dirty="0"/>
              <a:t>分析算法和</a:t>
            </a:r>
            <a:r>
              <a:rPr lang="en-US" altLang="zh-CN" b="1" dirty="0">
                <a:solidFill>
                  <a:srgbClr val="0000FF"/>
                </a:solidFill>
              </a:rPr>
              <a:t>LL(1)</a:t>
            </a:r>
            <a:r>
              <a:rPr lang="zh-CN" altLang="en-US" dirty="0"/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224145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b="1" dirty="0"/>
              <a:t>4.1</a:t>
            </a:r>
            <a:r>
              <a:rPr lang="zh-CN" altLang="en-US" b="1" dirty="0"/>
              <a:t>：递归下降分析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903905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19A3E-C77C-4DA8-A973-96F8FF3C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重新思考示例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BDCE6F-E577-4AB8-BA9E-A9F50309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1140F8-0AF2-4D40-9946-6EB98B29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用前看符号避免回溯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递归下降分析算法和</a:t>
            </a:r>
            <a:r>
              <a:rPr lang="en-US" altLang="zh-CN" dirty="0"/>
              <a:t>LL(1)</a:t>
            </a:r>
            <a:r>
              <a:rPr lang="zh-CN" altLang="en-US" dirty="0"/>
              <a:t>分析算法的思想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BFA84-27D1-45BE-AAAA-8E3211A9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A3AFDD-F47E-4CE6-B7C8-BBB8830D5415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E12649-A5B3-408C-A6C3-B3447119A426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CB9AE8C-2C70-4A37-8019-11AF96B6BFC0}"/>
              </a:ext>
            </a:extLst>
          </p:cNvPr>
          <p:cNvGrpSpPr/>
          <p:nvPr/>
        </p:nvGrpSpPr>
        <p:grpSpPr>
          <a:xfrm>
            <a:off x="1228541" y="2510439"/>
            <a:ext cx="4573991" cy="1515589"/>
            <a:chOff x="4662621" y="1860199"/>
            <a:chExt cx="4573991" cy="15155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8233928-B82D-4A22-8224-F038B697CB63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75C4911-034E-4CDC-93F6-F60A41890B63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8EC7980-675B-4412-BED1-2F64FE46DC05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6FF58FF-FF1B-4170-A936-11249D22FC1F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BB701C0-D0A4-46F6-94D3-320EA2C79B94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646C24A-DBF6-4A06-8918-7602B8543705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7EEED23-F98B-4D9E-B49C-51ECE45DE185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5820198-5216-49D9-83D5-5D136E8A03A2}"/>
              </a:ext>
            </a:extLst>
          </p:cNvPr>
          <p:cNvGrpSpPr/>
          <p:nvPr/>
        </p:nvGrpSpPr>
        <p:grpSpPr>
          <a:xfrm>
            <a:off x="1228541" y="4023193"/>
            <a:ext cx="469969" cy="1214068"/>
            <a:chOff x="4672781" y="3372896"/>
            <a:chExt cx="469969" cy="121406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D7828AF-2BC8-4C58-807C-F50FB047337F}"/>
                </a:ext>
              </a:extLst>
            </p:cNvPr>
            <p:cNvSpPr/>
            <p:nvPr/>
          </p:nvSpPr>
          <p:spPr>
            <a:xfrm>
              <a:off x="4672781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D854D3-E5A0-44F1-8EB0-2A91861577E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606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BBB1BF-FB0C-416C-98BA-99E32DF709B0}"/>
              </a:ext>
            </a:extLst>
          </p:cNvPr>
          <p:cNvGrpSpPr/>
          <p:nvPr/>
        </p:nvGrpSpPr>
        <p:grpSpPr>
          <a:xfrm>
            <a:off x="3263407" y="4026085"/>
            <a:ext cx="469969" cy="1211176"/>
            <a:chOff x="6707647" y="3375788"/>
            <a:chExt cx="469969" cy="121117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5E18432-4BBB-4A98-8FB2-8022AF0987E0}"/>
                </a:ext>
              </a:extLst>
            </p:cNvPr>
            <p:cNvSpPr/>
            <p:nvPr/>
          </p:nvSpPr>
          <p:spPr>
            <a:xfrm>
              <a:off x="6707647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22E2AC4-0D6F-441D-B2A1-F116A8BEF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2632" y="3375788"/>
              <a:ext cx="2369" cy="80293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44AF14-9029-4868-8CAD-E1B4DFCE970F}"/>
              </a:ext>
            </a:extLst>
          </p:cNvPr>
          <p:cNvGrpSpPr/>
          <p:nvPr/>
        </p:nvGrpSpPr>
        <p:grpSpPr>
          <a:xfrm>
            <a:off x="5332563" y="4023193"/>
            <a:ext cx="469969" cy="1214068"/>
            <a:chOff x="8776803" y="3372896"/>
            <a:chExt cx="469969" cy="121406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ABEAB08-922E-4DAA-8E6C-CDBD3DB27A27}"/>
                </a:ext>
              </a:extLst>
            </p:cNvPr>
            <p:cNvSpPr/>
            <p:nvPr/>
          </p:nvSpPr>
          <p:spPr>
            <a:xfrm>
              <a:off x="8776803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0E0704E-C10B-4164-A277-89B28405412E}"/>
                </a:ext>
              </a:extLst>
            </p:cNvPr>
            <p:cNvCxnSpPr>
              <a:cxnSpLocks/>
            </p:cNvCxnSpPr>
            <p:nvPr/>
          </p:nvCxnSpPr>
          <p:spPr>
            <a:xfrm>
              <a:off x="9001628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DA70762-FABB-4B71-9086-37BC2E6DF795}"/>
              </a:ext>
            </a:extLst>
          </p:cNvPr>
          <p:cNvSpPr/>
          <p:nvPr/>
        </p:nvSpPr>
        <p:spPr>
          <a:xfrm>
            <a:off x="838200" y="3924920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3760896-898E-4B9C-9ABA-958F66A79316}"/>
              </a:ext>
            </a:extLst>
          </p:cNvPr>
          <p:cNvGrpSpPr/>
          <p:nvPr/>
        </p:nvGrpSpPr>
        <p:grpSpPr>
          <a:xfrm>
            <a:off x="8064742" y="81813"/>
            <a:ext cx="177985" cy="473749"/>
            <a:chOff x="8061775" y="81813"/>
            <a:chExt cx="177985" cy="473749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C7A5F93-9E7F-49E6-AB91-B0A26348E65E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228FC8E-C85C-46FE-83E9-44D3E5F66C50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BAB4650-D5A3-41A7-9370-54E72657D753}"/>
              </a:ext>
            </a:extLst>
          </p:cNvPr>
          <p:cNvGrpSpPr/>
          <p:nvPr/>
        </p:nvGrpSpPr>
        <p:grpSpPr>
          <a:xfrm>
            <a:off x="8521607" y="81813"/>
            <a:ext cx="177985" cy="473749"/>
            <a:chOff x="8061775" y="81813"/>
            <a:chExt cx="177985" cy="473749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040125B-0361-4ADB-A4FC-A50AC65E7008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78E126B-7C0C-4A80-9F74-A0939D811B64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8BFE695-D355-4323-81A1-16A80E2C7316}"/>
              </a:ext>
            </a:extLst>
          </p:cNvPr>
          <p:cNvGrpSpPr/>
          <p:nvPr/>
        </p:nvGrpSpPr>
        <p:grpSpPr>
          <a:xfrm>
            <a:off x="8906218" y="81813"/>
            <a:ext cx="177985" cy="473749"/>
            <a:chOff x="8061775" y="81813"/>
            <a:chExt cx="177985" cy="473749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68F94C2-3DE9-4CA9-B8E3-B9637798AA9F}"/>
                </a:ext>
              </a:extLst>
            </p:cNvPr>
            <p:cNvCxnSpPr/>
            <p:nvPr/>
          </p:nvCxnSpPr>
          <p:spPr>
            <a:xfrm>
              <a:off x="8239760" y="133922"/>
              <a:ext cx="0" cy="42164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EEF1580-3DA0-43F9-BBFC-346F76CDCF18}"/>
                </a:ext>
              </a:extLst>
            </p:cNvPr>
            <p:cNvSpPr txBox="1"/>
            <p:nvPr/>
          </p:nvSpPr>
          <p:spPr>
            <a:xfrm>
              <a:off x="8061775" y="81813"/>
              <a:ext cx="17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FD41545-FEE8-44EA-8CE5-87A3FA30FCC7}"/>
              </a:ext>
            </a:extLst>
          </p:cNvPr>
          <p:cNvSpPr/>
          <p:nvPr/>
        </p:nvSpPr>
        <p:spPr>
          <a:xfrm>
            <a:off x="9737110" y="158202"/>
            <a:ext cx="2367280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32AFBB-9F73-4C0C-B3F3-1E820309D373}"/>
              </a:ext>
            </a:extLst>
          </p:cNvPr>
          <p:cNvGrpSpPr/>
          <p:nvPr/>
        </p:nvGrpSpPr>
        <p:grpSpPr>
          <a:xfrm>
            <a:off x="7170150" y="3222330"/>
            <a:ext cx="4573991" cy="1515589"/>
            <a:chOff x="4662621" y="1860199"/>
            <a:chExt cx="4573991" cy="1515589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29D8AF3-20B4-4C6C-82BC-695185FC2901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97571D4-B443-4F74-A6F7-E6F5D84A293B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AFA891C-BA8E-49A2-971A-7E67FC437B15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68559E4-C036-499C-8C34-8D2519C46913}"/>
                </a:ext>
              </a:extLst>
            </p:cNvPr>
            <p:cNvCxnSpPr>
              <a:cxnSpLocks/>
              <a:stCxn id="44" idx="4"/>
              <a:endCxn id="45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EC4439A-F18A-4A47-AD92-CD016B23FA7E}"/>
                </a:ext>
              </a:extLst>
            </p:cNvPr>
            <p:cNvCxnSpPr>
              <a:cxnSpLocks/>
              <a:stCxn id="44" idx="4"/>
              <a:endCxn id="46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CD47555-DE97-49CD-8A63-E8083BC16DEA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2CE08A6-4B82-4C4C-8690-F8D8181EF00C}"/>
                </a:ext>
              </a:extLst>
            </p:cNvPr>
            <p:cNvCxnSpPr>
              <a:cxnSpLocks/>
              <a:stCxn id="44" idx="4"/>
              <a:endCxn id="49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CB897A1A-3C1F-46CD-BCFB-92982E0F66F2}"/>
              </a:ext>
            </a:extLst>
          </p:cNvPr>
          <p:cNvSpPr/>
          <p:nvPr/>
        </p:nvSpPr>
        <p:spPr>
          <a:xfrm>
            <a:off x="6566564" y="4409910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DE75CBF-956B-48BD-A737-D295A6D9523D}"/>
              </a:ext>
            </a:extLst>
          </p:cNvPr>
          <p:cNvGrpSpPr/>
          <p:nvPr/>
        </p:nvGrpSpPr>
        <p:grpSpPr>
          <a:xfrm>
            <a:off x="6719904" y="4735027"/>
            <a:ext cx="685231" cy="1265486"/>
            <a:chOff x="4238480" y="3368709"/>
            <a:chExt cx="685231" cy="1265486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1E9058A-CE47-4F9A-B0D2-571FF299494D}"/>
                </a:ext>
              </a:extLst>
            </p:cNvPr>
            <p:cNvSpPr/>
            <p:nvPr/>
          </p:nvSpPr>
          <p:spPr>
            <a:xfrm>
              <a:off x="4238480" y="4225953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904A72A-6705-4B17-852E-31CC5F2962B8}"/>
                </a:ext>
              </a:extLst>
            </p:cNvPr>
            <p:cNvCxnSpPr>
              <a:cxnSpLocks/>
              <a:stCxn id="45" idx="4"/>
              <a:endCxn id="53" idx="0"/>
            </p:cNvCxnSpPr>
            <p:nvPr/>
          </p:nvCxnSpPr>
          <p:spPr>
            <a:xfrm flipH="1">
              <a:off x="4473465" y="3368709"/>
              <a:ext cx="450246" cy="85724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043668A-2306-4038-A126-A7C9EA8D1E94}"/>
              </a:ext>
            </a:extLst>
          </p:cNvPr>
          <p:cNvGrpSpPr/>
          <p:nvPr/>
        </p:nvGrpSpPr>
        <p:grpSpPr>
          <a:xfrm>
            <a:off x="7405135" y="4735027"/>
            <a:ext cx="1069507" cy="1277966"/>
            <a:chOff x="7405135" y="4735027"/>
            <a:chExt cx="1069507" cy="127796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56BE9AD-E4FB-4D00-885E-469AC4E19725}"/>
                </a:ext>
              </a:extLst>
            </p:cNvPr>
            <p:cNvGrpSpPr/>
            <p:nvPr/>
          </p:nvGrpSpPr>
          <p:grpSpPr>
            <a:xfrm>
              <a:off x="7405135" y="4735027"/>
              <a:ext cx="515677" cy="1277966"/>
              <a:chOff x="4192772" y="3356229"/>
              <a:chExt cx="515677" cy="1277966"/>
            </a:xfrm>
          </p:grpSpPr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281BBC43-1169-4F06-ABB5-71B7637508FC}"/>
                  </a:ext>
                </a:extLst>
              </p:cNvPr>
              <p:cNvSpPr/>
              <p:nvPr/>
            </p:nvSpPr>
            <p:spPr>
              <a:xfrm>
                <a:off x="4238480" y="4225953"/>
                <a:ext cx="469969" cy="40824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C271609-BE1C-4917-A945-07301188EE6C}"/>
                  </a:ext>
                </a:extLst>
              </p:cNvPr>
              <p:cNvCxnSpPr>
                <a:cxnSpLocks/>
                <a:stCxn id="45" idx="4"/>
                <a:endCxn id="58" idx="0"/>
              </p:cNvCxnSpPr>
              <p:nvPr/>
            </p:nvCxnSpPr>
            <p:spPr>
              <a:xfrm>
                <a:off x="4192772" y="3356229"/>
                <a:ext cx="280693" cy="869724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556E67C-B253-46C2-A092-E93EB9544A2F}"/>
                </a:ext>
              </a:extLst>
            </p:cNvPr>
            <p:cNvGrpSpPr/>
            <p:nvPr/>
          </p:nvGrpSpPr>
          <p:grpSpPr>
            <a:xfrm>
              <a:off x="7405135" y="4735027"/>
              <a:ext cx="1069507" cy="1258966"/>
              <a:chOff x="3638942" y="3375229"/>
              <a:chExt cx="1069507" cy="1258966"/>
            </a:xfrm>
          </p:grpSpPr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238F88C6-01A7-446A-AE34-B1276951F713}"/>
                  </a:ext>
                </a:extLst>
              </p:cNvPr>
              <p:cNvSpPr/>
              <p:nvPr/>
            </p:nvSpPr>
            <p:spPr>
              <a:xfrm>
                <a:off x="4238480" y="4225953"/>
                <a:ext cx="469969" cy="40824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9BAF5335-3230-4588-BC76-69150134402A}"/>
                  </a:ext>
                </a:extLst>
              </p:cNvPr>
              <p:cNvCxnSpPr>
                <a:cxnSpLocks/>
                <a:stCxn id="45" idx="4"/>
                <a:endCxn id="61" idx="0"/>
              </p:cNvCxnSpPr>
              <p:nvPr/>
            </p:nvCxnSpPr>
            <p:spPr>
              <a:xfrm>
                <a:off x="3638942" y="3375229"/>
                <a:ext cx="834523" cy="850724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094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/>
      <p:bldP spid="42" grpId="0" animBg="1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5A61B-1311-44F0-B7D5-6B7145EB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递归下降分析算法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4EA43-5703-494F-9933-7555EDDC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3CA569-9329-4577-98EE-81EEE6FF0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也称为</a:t>
            </a:r>
            <a:r>
              <a:rPr lang="zh-CN" altLang="en-US" b="1" dirty="0">
                <a:solidFill>
                  <a:srgbClr val="0000FF"/>
                </a:solidFill>
              </a:rPr>
              <a:t>预测分析</a:t>
            </a:r>
          </a:p>
          <a:p>
            <a:pPr lvl="1"/>
            <a:r>
              <a:rPr lang="zh-CN" altLang="en-US" dirty="0"/>
              <a:t>分析高效（线性时间）</a:t>
            </a:r>
          </a:p>
          <a:p>
            <a:pPr lvl="1"/>
            <a:r>
              <a:rPr lang="zh-CN" altLang="en-US" dirty="0"/>
              <a:t>容易实现（方便手工编码）</a:t>
            </a:r>
          </a:p>
          <a:p>
            <a:pPr lvl="1"/>
            <a:r>
              <a:rPr lang="zh-CN" altLang="en-US" dirty="0"/>
              <a:t>错误定位和诊断信息准确</a:t>
            </a:r>
          </a:p>
          <a:p>
            <a:pPr lvl="1"/>
            <a:r>
              <a:rPr lang="zh-CN" altLang="en-US" dirty="0"/>
              <a:t>被很多开源和商业的编译器所采用</a:t>
            </a:r>
          </a:p>
          <a:p>
            <a:pPr lvl="2"/>
            <a:r>
              <a:rPr lang="en-US" altLang="zh-CN" dirty="0"/>
              <a:t>GCC 4.0</a:t>
            </a:r>
            <a:r>
              <a:rPr lang="zh-CN" altLang="en-US" dirty="0"/>
              <a:t>，</a:t>
            </a:r>
            <a:r>
              <a:rPr lang="en-US" altLang="zh-CN" dirty="0"/>
              <a:t>LLVM</a:t>
            </a:r>
            <a:r>
              <a:rPr lang="zh-CN" altLang="en-US" dirty="0"/>
              <a:t>，。。。</a:t>
            </a:r>
          </a:p>
          <a:p>
            <a:r>
              <a:rPr lang="zh-CN" altLang="en-US" dirty="0"/>
              <a:t>算法基本思想</a:t>
            </a:r>
            <a:endParaRPr lang="en-US" altLang="zh-CN" dirty="0"/>
          </a:p>
          <a:p>
            <a:pPr lvl="1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  <a:r>
              <a:rPr lang="zh-CN" altLang="en-US" dirty="0"/>
              <a:t>转变成一个</a:t>
            </a:r>
            <a:r>
              <a:rPr lang="zh-CN" altLang="en-US" b="1" dirty="0">
                <a:solidFill>
                  <a:srgbClr val="FF0000"/>
                </a:solidFill>
              </a:rPr>
              <a:t>子函数</a:t>
            </a:r>
          </a:p>
          <a:p>
            <a:pPr lvl="1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</a:p>
        </p:txBody>
      </p:sp>
    </p:spTree>
    <p:extLst>
      <p:ext uri="{BB962C8B-B14F-4D97-AF65-F5344CB8AC3E}">
        <p14:creationId xmlns:p14="http://schemas.microsoft.com/office/powerpoint/2010/main" val="360182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272F9-1B6D-4AB4-8742-ACD01F01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B54671-2404-4219-B7D0-3A2CC0CAB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DF8C9A-C129-46E3-B79A-3F44CF42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81B634-458E-4E43-9610-724828D66F42}"/>
              </a:ext>
            </a:extLst>
          </p:cNvPr>
          <p:cNvSpPr txBox="1"/>
          <p:nvPr/>
        </p:nvSpPr>
        <p:spPr>
          <a:xfrm>
            <a:off x="7940895" y="594136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E05AFE-DDD9-4046-B00A-8A0D5B7B4BE7}"/>
              </a:ext>
            </a:extLst>
          </p:cNvPr>
          <p:cNvSpPr txBox="1"/>
          <p:nvPr/>
        </p:nvSpPr>
        <p:spPr>
          <a:xfrm>
            <a:off x="8064584" y="1411444"/>
            <a:ext cx="1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28E409-F87E-4371-8B44-DD277B6348F9}"/>
              </a:ext>
            </a:extLst>
          </p:cNvPr>
          <p:cNvGrpSpPr/>
          <p:nvPr/>
        </p:nvGrpSpPr>
        <p:grpSpPr>
          <a:xfrm>
            <a:off x="1092350" y="1086620"/>
            <a:ext cx="4573991" cy="1515589"/>
            <a:chOff x="4662621" y="1860199"/>
            <a:chExt cx="4573991" cy="151558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E9BAB9-279C-46EC-B31C-1E8061FF9DA2}"/>
                </a:ext>
              </a:extLst>
            </p:cNvPr>
            <p:cNvSpPr/>
            <p:nvPr/>
          </p:nvSpPr>
          <p:spPr>
            <a:xfrm>
              <a:off x="6707647" y="1860199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6938C83-8005-40C4-A354-93169384FD36}"/>
                </a:ext>
              </a:extLst>
            </p:cNvPr>
            <p:cNvSpPr/>
            <p:nvPr/>
          </p:nvSpPr>
          <p:spPr>
            <a:xfrm>
              <a:off x="4662621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D01E896-A4A2-4DC6-9748-C3B214302674}"/>
                </a:ext>
              </a:extLst>
            </p:cNvPr>
            <p:cNvSpPr/>
            <p:nvPr/>
          </p:nvSpPr>
          <p:spPr>
            <a:xfrm>
              <a:off x="8766643" y="2964654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B846AE-2B9C-4159-B6BE-232220F21837}"/>
                </a:ext>
              </a:extLst>
            </p:cNvPr>
            <p:cNvCxnSpPr>
              <a:cxnSpLocks/>
              <a:stCxn id="9" idx="4"/>
              <a:endCxn id="10" idx="7"/>
            </p:cNvCxnSpPr>
            <p:nvPr/>
          </p:nvCxnSpPr>
          <p:spPr>
            <a:xfrm flipH="1">
              <a:off x="5063765" y="2268441"/>
              <a:ext cx="1878867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8370707-8CAA-4278-BB5D-17328FBE8B0E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6942632" y="2268441"/>
              <a:ext cx="1892836" cy="75599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270B3D4-9F33-4637-883F-516827BE2DCC}"/>
                </a:ext>
              </a:extLst>
            </p:cNvPr>
            <p:cNvSpPr/>
            <p:nvPr/>
          </p:nvSpPr>
          <p:spPr>
            <a:xfrm>
              <a:off x="6710016" y="2967546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9D05675-C664-4347-9795-FC726A854607}"/>
                </a:ext>
              </a:extLst>
            </p:cNvPr>
            <p:cNvCxnSpPr>
              <a:cxnSpLocks/>
              <a:stCxn id="9" idx="4"/>
              <a:endCxn id="14" idx="0"/>
            </p:cNvCxnSpPr>
            <p:nvPr/>
          </p:nvCxnSpPr>
          <p:spPr>
            <a:xfrm>
              <a:off x="6942632" y="2268441"/>
              <a:ext cx="2369" cy="6991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C75FF46-D6D9-4B45-81FF-823741D312AD}"/>
              </a:ext>
            </a:extLst>
          </p:cNvPr>
          <p:cNvGrpSpPr/>
          <p:nvPr/>
        </p:nvGrpSpPr>
        <p:grpSpPr>
          <a:xfrm>
            <a:off x="1092350" y="2599374"/>
            <a:ext cx="469969" cy="1214068"/>
            <a:chOff x="4672781" y="3372896"/>
            <a:chExt cx="469969" cy="121406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480D027-19F2-4849-B2CE-055254726459}"/>
                </a:ext>
              </a:extLst>
            </p:cNvPr>
            <p:cNvSpPr/>
            <p:nvPr/>
          </p:nvSpPr>
          <p:spPr>
            <a:xfrm>
              <a:off x="4672781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BA0322E-7971-42B4-9F84-58E30284C2E8}"/>
                </a:ext>
              </a:extLst>
            </p:cNvPr>
            <p:cNvCxnSpPr>
              <a:cxnSpLocks/>
            </p:cNvCxnSpPr>
            <p:nvPr/>
          </p:nvCxnSpPr>
          <p:spPr>
            <a:xfrm>
              <a:off x="4897606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333981-75D0-4D2B-B462-928DD7D64650}"/>
              </a:ext>
            </a:extLst>
          </p:cNvPr>
          <p:cNvGrpSpPr/>
          <p:nvPr/>
        </p:nvGrpSpPr>
        <p:grpSpPr>
          <a:xfrm>
            <a:off x="3127216" y="2602266"/>
            <a:ext cx="469969" cy="1211176"/>
            <a:chOff x="6707647" y="3375788"/>
            <a:chExt cx="469969" cy="121117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FF07DC4-4146-4D5B-928F-03C4B71880AD}"/>
                </a:ext>
              </a:extLst>
            </p:cNvPr>
            <p:cNvSpPr/>
            <p:nvPr/>
          </p:nvSpPr>
          <p:spPr>
            <a:xfrm>
              <a:off x="6707647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2A01870-6A32-4CC5-9CA1-2F694ABAD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2632" y="3375788"/>
              <a:ext cx="2369" cy="80293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E8DBEFC-1120-499C-8D3C-439A47FAFBB0}"/>
              </a:ext>
            </a:extLst>
          </p:cNvPr>
          <p:cNvGrpSpPr/>
          <p:nvPr/>
        </p:nvGrpSpPr>
        <p:grpSpPr>
          <a:xfrm>
            <a:off x="5196372" y="2599374"/>
            <a:ext cx="469969" cy="1214068"/>
            <a:chOff x="8776803" y="3372896"/>
            <a:chExt cx="469969" cy="121406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CAD8D6E-9ED7-4C82-9C77-B4E385053E13}"/>
                </a:ext>
              </a:extLst>
            </p:cNvPr>
            <p:cNvSpPr/>
            <p:nvPr/>
          </p:nvSpPr>
          <p:spPr>
            <a:xfrm>
              <a:off x="8776803" y="4178722"/>
              <a:ext cx="469969" cy="408242"/>
            </a:xfrm>
            <a:prstGeom prst="ellipse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48C69F-F610-4C8C-8664-6D2405671AAD}"/>
                </a:ext>
              </a:extLst>
            </p:cNvPr>
            <p:cNvCxnSpPr>
              <a:cxnSpLocks/>
            </p:cNvCxnSpPr>
            <p:nvPr/>
          </p:nvCxnSpPr>
          <p:spPr>
            <a:xfrm>
              <a:off x="9001628" y="3372896"/>
              <a:ext cx="0" cy="80582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0DE24304-0489-486E-840B-895D1F45B013}"/>
              </a:ext>
            </a:extLst>
          </p:cNvPr>
          <p:cNvSpPr/>
          <p:nvPr/>
        </p:nvSpPr>
        <p:spPr>
          <a:xfrm>
            <a:off x="804290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CE306B6-8B79-41D2-8746-3E182756CAB9}"/>
              </a:ext>
            </a:extLst>
          </p:cNvPr>
          <p:cNvGrpSpPr/>
          <p:nvPr/>
        </p:nvGrpSpPr>
        <p:grpSpPr>
          <a:xfrm>
            <a:off x="561123" y="3921286"/>
            <a:ext cx="1487755" cy="902043"/>
            <a:chOff x="573297" y="3879807"/>
            <a:chExt cx="1487755" cy="902043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451B466-594D-4F94-B664-6A990637C14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1317175" y="3879807"/>
              <a:ext cx="10694" cy="509313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6404834-E3D8-4B66-A2DF-594B45370428}"/>
                </a:ext>
              </a:extLst>
            </p:cNvPr>
            <p:cNvSpPr txBox="1"/>
            <p:nvPr/>
          </p:nvSpPr>
          <p:spPr>
            <a:xfrm>
              <a:off x="573297" y="4381740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Parse_N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42F780CD-D196-403E-B294-0129ACAF4AF4}"/>
              </a:ext>
            </a:extLst>
          </p:cNvPr>
          <p:cNvSpPr/>
          <p:nvPr/>
        </p:nvSpPr>
        <p:spPr>
          <a:xfrm>
            <a:off x="2858416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7E4979-D711-4A97-BFD0-3B4113A9787E}"/>
              </a:ext>
            </a:extLst>
          </p:cNvPr>
          <p:cNvSpPr/>
          <p:nvPr/>
        </p:nvSpPr>
        <p:spPr>
          <a:xfrm>
            <a:off x="4932203" y="2083288"/>
            <a:ext cx="1022809" cy="18379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ADDD97-5A1E-4DDF-95E7-6AF69A4FE51B}"/>
              </a:ext>
            </a:extLst>
          </p:cNvPr>
          <p:cNvGrpSpPr/>
          <p:nvPr/>
        </p:nvGrpSpPr>
        <p:grpSpPr>
          <a:xfrm>
            <a:off x="2618322" y="3967425"/>
            <a:ext cx="1487755" cy="852710"/>
            <a:chOff x="583456" y="4134646"/>
            <a:chExt cx="1487755" cy="852710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272614D-C672-469D-AF7D-4E0538E053E5}"/>
                </a:ext>
              </a:extLst>
            </p:cNvPr>
            <p:cNvCxnSpPr/>
            <p:nvPr/>
          </p:nvCxnSpPr>
          <p:spPr>
            <a:xfrm>
              <a:off x="1315695" y="4134646"/>
              <a:ext cx="1480" cy="46783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435A20-BDB5-4237-B7A3-8D51540ADD6D}"/>
                </a:ext>
              </a:extLst>
            </p:cNvPr>
            <p:cNvSpPr txBox="1"/>
            <p:nvPr/>
          </p:nvSpPr>
          <p:spPr>
            <a:xfrm>
              <a:off x="583456" y="4587246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Parse_V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5B1C955-E543-4270-8964-FE9D4A2AB0D9}"/>
              </a:ext>
            </a:extLst>
          </p:cNvPr>
          <p:cNvGrpSpPr/>
          <p:nvPr/>
        </p:nvGrpSpPr>
        <p:grpSpPr>
          <a:xfrm>
            <a:off x="4699729" y="3962765"/>
            <a:ext cx="1487755" cy="852710"/>
            <a:chOff x="583456" y="4134646"/>
            <a:chExt cx="1487755" cy="852710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17E220D-E89C-4CC0-8DA0-540231CE9610}"/>
                </a:ext>
              </a:extLst>
            </p:cNvPr>
            <p:cNvCxnSpPr/>
            <p:nvPr/>
          </p:nvCxnSpPr>
          <p:spPr>
            <a:xfrm>
              <a:off x="1315695" y="4134646"/>
              <a:ext cx="1480" cy="467834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6D17F0E-67B1-47F8-BA44-EE2C194DB087}"/>
                </a:ext>
              </a:extLst>
            </p:cNvPr>
            <p:cNvSpPr txBox="1"/>
            <p:nvPr/>
          </p:nvSpPr>
          <p:spPr>
            <a:xfrm>
              <a:off x="583456" y="4587246"/>
              <a:ext cx="14877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Parse_N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内容占位符 3">
            <a:extLst>
              <a:ext uri="{FF2B5EF4-FFF2-40B4-BE49-F238E27FC236}">
                <a16:creationId xmlns:a16="http://schemas.microsoft.com/office/drawing/2014/main" id="{2A06116C-60F3-4F31-BC2A-1C51F549C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90" y="5167176"/>
            <a:ext cx="7445630" cy="1662437"/>
          </a:xfrm>
        </p:spPr>
        <p:txBody>
          <a:bodyPr>
            <a:normAutofit/>
          </a:bodyPr>
          <a:lstStyle/>
          <a:p>
            <a:r>
              <a:rPr lang="zh-CN" altLang="en-US" dirty="0"/>
              <a:t>算法基本思想</a:t>
            </a:r>
            <a:endParaRPr lang="en-US" altLang="zh-CN" dirty="0"/>
          </a:p>
          <a:p>
            <a:pPr lvl="1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非终结符</a:t>
            </a:r>
            <a:r>
              <a:rPr lang="zh-CN" altLang="en-US" dirty="0"/>
              <a:t>转变成一个</a:t>
            </a:r>
            <a:r>
              <a:rPr lang="zh-CN" altLang="en-US" b="1" dirty="0">
                <a:solidFill>
                  <a:srgbClr val="FF0000"/>
                </a:solidFill>
              </a:rPr>
              <a:t>子函数</a:t>
            </a:r>
          </a:p>
          <a:p>
            <a:pPr lvl="1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</a:p>
        </p:txBody>
      </p:sp>
    </p:spTree>
    <p:extLst>
      <p:ext uri="{BB962C8B-B14F-4D97-AF65-F5344CB8AC3E}">
        <p14:creationId xmlns:p14="http://schemas.microsoft.com/office/powerpoint/2010/main" val="20613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  <p:bldP spid="40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48B5FE8-A087-45B1-B373-871C61B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78" y="1223450"/>
            <a:ext cx="7642302" cy="43741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A1BB9C-C715-4390-9FDD-7F41F175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9974D51-6041-45DC-A4A8-F0741928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CA93F8-0B07-4E7D-B738-7C27C745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430" y="136523"/>
            <a:ext cx="2462997" cy="2840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432858-796A-4B4A-870C-797FEA824ADF}"/>
              </a:ext>
            </a:extLst>
          </p:cNvPr>
          <p:cNvSpPr txBox="1"/>
          <p:nvPr/>
        </p:nvSpPr>
        <p:spPr>
          <a:xfrm>
            <a:off x="7879080" y="339240"/>
            <a:ext cx="1463040" cy="584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B58551-C7AC-4314-8F2C-A28140D2ED51}"/>
              </a:ext>
            </a:extLst>
          </p:cNvPr>
          <p:cNvSpPr txBox="1"/>
          <p:nvPr/>
        </p:nvSpPr>
        <p:spPr>
          <a:xfrm>
            <a:off x="5972340" y="409470"/>
            <a:ext cx="173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D34CB6-3038-47FF-93A9-2B88D0A5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880" y="4557672"/>
            <a:ext cx="4390611" cy="20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7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22852-95CE-4BDE-94AE-DFC1FFE8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一般的算法框架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49AF36-66B4-477C-8EB1-3C146DFD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E1F2457-4B3A-4BED-8D37-6DB3DC18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0862"/>
            <a:ext cx="10789919" cy="5201378"/>
          </a:xfrm>
        </p:spPr>
        <p:txBody>
          <a:bodyPr>
            <a:normAutofit/>
          </a:bodyPr>
          <a:lstStyle/>
          <a:p>
            <a:r>
              <a:rPr lang="zh-CN" altLang="en-US" dirty="0"/>
              <a:t>算法具体步骤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  <a:r>
              <a:rPr lang="zh-CN" altLang="en-US" dirty="0"/>
              <a:t>构造一个</a:t>
            </a:r>
            <a:r>
              <a:rPr lang="zh-CN" altLang="en-US" b="1" dirty="0">
                <a:solidFill>
                  <a:srgbClr val="0000FF"/>
                </a:solidFill>
              </a:rPr>
              <a:t>分析函数</a:t>
            </a:r>
          </a:p>
          <a:p>
            <a:pPr lvl="1"/>
            <a:r>
              <a:rPr lang="zh-CN" altLang="en-US" dirty="0"/>
              <a:t>对产生式</a:t>
            </a:r>
            <a:r>
              <a:rPr lang="zh-CN" altLang="en-US" b="1" dirty="0">
                <a:solidFill>
                  <a:srgbClr val="0000FF"/>
                </a:solidFill>
              </a:rPr>
              <a:t>右部</a:t>
            </a:r>
            <a:r>
              <a:rPr lang="zh-CN" altLang="en-US" dirty="0"/>
              <a:t>的每个</a:t>
            </a:r>
            <a:r>
              <a:rPr lang="zh-CN" altLang="en-US" b="1" dirty="0">
                <a:solidFill>
                  <a:srgbClr val="0000FF"/>
                </a:solidFill>
              </a:rPr>
              <a:t>非终结符</a:t>
            </a:r>
            <a:r>
              <a:rPr lang="zh-CN" altLang="en-US" dirty="0"/>
              <a:t>调用其</a:t>
            </a:r>
            <a:r>
              <a:rPr lang="zh-CN" altLang="en-US" b="1" dirty="0">
                <a:solidFill>
                  <a:srgbClr val="0000FF"/>
                </a:solidFill>
              </a:rPr>
              <a:t>分析函数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吃掉</a:t>
            </a:r>
            <a:r>
              <a:rPr lang="en-US" altLang="zh-CN" dirty="0"/>
              <a:t>”</a:t>
            </a:r>
            <a:r>
              <a:rPr lang="zh-CN" altLang="en-US" dirty="0"/>
              <a:t>产生式</a:t>
            </a:r>
            <a:r>
              <a:rPr lang="zh-CN" altLang="en-US" b="1" dirty="0">
                <a:solidFill>
                  <a:srgbClr val="0000FF"/>
                </a:solidFill>
              </a:rPr>
              <a:t>右部</a:t>
            </a:r>
            <a:r>
              <a:rPr lang="zh-CN" altLang="en-US" dirty="0"/>
              <a:t>的每个</a:t>
            </a:r>
            <a:r>
              <a:rPr lang="zh-CN" altLang="en-US" b="1" dirty="0">
                <a:solidFill>
                  <a:srgbClr val="0000FF"/>
                </a:solidFill>
              </a:rPr>
              <a:t>终结符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“|”</a:t>
            </a:r>
            <a:r>
              <a:rPr lang="zh-CN" altLang="en-US" dirty="0"/>
              <a:t>转换为一个</a:t>
            </a:r>
            <a:r>
              <a:rPr lang="en-US" altLang="zh-CN" b="1" dirty="0">
                <a:solidFill>
                  <a:srgbClr val="0000FF"/>
                </a:solidFill>
              </a:rPr>
              <a:t>“else-if”</a:t>
            </a:r>
            <a:r>
              <a:rPr lang="zh-CN" altLang="en-US" dirty="0"/>
              <a:t>分支</a:t>
            </a:r>
            <a:r>
              <a:rPr lang="en-US" altLang="zh-CN" dirty="0"/>
              <a:t>(</a:t>
            </a:r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指导分支的选择</a:t>
            </a:r>
            <a:r>
              <a:rPr lang="en-US" altLang="zh-CN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3C6F12-60D7-4716-BA38-0A6AD0DF5A61}"/>
              </a:ext>
            </a:extLst>
          </p:cNvPr>
          <p:cNvSpPr/>
          <p:nvPr/>
        </p:nvSpPr>
        <p:spPr>
          <a:xfrm>
            <a:off x="462279" y="4782308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1i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2j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3k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DAC6BC-5137-49C5-848E-C301CD00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72" y="3919763"/>
            <a:ext cx="8215766" cy="2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0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3B406-D101-4553-BB3F-CBC29822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664618-B659-40EC-BA81-46F5EB2F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C84ACC-98F9-4820-9400-4899D9F70F89}"/>
              </a:ext>
            </a:extLst>
          </p:cNvPr>
          <p:cNvSpPr/>
          <p:nvPr/>
        </p:nvSpPr>
        <p:spPr>
          <a:xfrm>
            <a:off x="8665958" y="426233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aBcD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D84FE2-CF8C-4A84-A187-7DCE74B9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61" y="289560"/>
            <a:ext cx="3977640" cy="6278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02CC10-C748-43F2-8820-21B20C92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03" y="2643292"/>
            <a:ext cx="3696856" cy="3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B5646A6-FD8B-4669-9317-13A95A33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525771"/>
            <a:ext cx="3488568" cy="30370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EBBC7C-67E9-4718-93A3-D46F9149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#1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提取左公因子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255F31-0DE1-4AB3-AA0D-6A211C43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731F63-B98A-4FA8-A6BF-9817073A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3"/>
            <a:ext cx="10515600" cy="568418"/>
          </a:xfrm>
        </p:spPr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0BFCB6-F8E2-40CC-BFBA-09CE0F2BAB20}"/>
              </a:ext>
            </a:extLst>
          </p:cNvPr>
          <p:cNvSpPr/>
          <p:nvPr/>
        </p:nvSpPr>
        <p:spPr>
          <a:xfrm>
            <a:off x="2610598" y="1290862"/>
            <a:ext cx="2367280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b="1" baseline="-25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446D17F-9CCF-49BB-84FF-65F6543024DE}"/>
              </a:ext>
            </a:extLst>
          </p:cNvPr>
          <p:cNvSpPr txBox="1">
            <a:spLocks/>
          </p:cNvSpPr>
          <p:nvPr/>
        </p:nvSpPr>
        <p:spPr>
          <a:xfrm>
            <a:off x="5788926" y="1274506"/>
            <a:ext cx="4193274" cy="1569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那么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就为</a:t>
            </a:r>
            <a:r>
              <a:rPr lang="zh-CN" altLang="en-US" b="1" dirty="0">
                <a:solidFill>
                  <a:srgbClr val="FF0000"/>
                </a:solidFill>
              </a:rPr>
              <a:t>左公因子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F71EF3C-663C-463D-B316-978C86D81A61}"/>
              </a:ext>
            </a:extLst>
          </p:cNvPr>
          <p:cNvSpPr txBox="1">
            <a:spLocks/>
          </p:cNvSpPr>
          <p:nvPr/>
        </p:nvSpPr>
        <p:spPr>
          <a:xfrm>
            <a:off x="195846" y="3428999"/>
            <a:ext cx="10515600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解决办法：</a:t>
            </a:r>
            <a:r>
              <a:rPr lang="zh-CN" altLang="en-US" b="1" dirty="0">
                <a:solidFill>
                  <a:srgbClr val="0000FF"/>
                </a:solidFill>
              </a:rPr>
              <a:t>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将产生式变换为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F96D08-830A-412B-9A7A-0BEBC80C81C2}"/>
              </a:ext>
            </a:extLst>
          </p:cNvPr>
          <p:cNvSpPr txBox="1"/>
          <p:nvPr/>
        </p:nvSpPr>
        <p:spPr>
          <a:xfrm>
            <a:off x="9581402" y="1444384"/>
            <a:ext cx="2367280" cy="138499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前看符号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指导分支的选择！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3A39226-02EF-42B6-A79B-CAD61A78E542}"/>
              </a:ext>
            </a:extLst>
          </p:cNvPr>
          <p:cNvGrpSpPr/>
          <p:nvPr/>
        </p:nvGrpSpPr>
        <p:grpSpPr>
          <a:xfrm>
            <a:off x="431913" y="4628784"/>
            <a:ext cx="3817071" cy="1307685"/>
            <a:chOff x="1082153" y="4628784"/>
            <a:chExt cx="3817071" cy="130768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A4471C8-8A3D-4E98-A7A2-B9A53FA7D99C}"/>
                </a:ext>
              </a:extLst>
            </p:cNvPr>
            <p:cNvSpPr/>
            <p:nvPr/>
          </p:nvSpPr>
          <p:spPr>
            <a:xfrm>
              <a:off x="1426958" y="4628784"/>
              <a:ext cx="3338082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|B</a:t>
              </a:r>
              <a:r>
                <a: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|…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9B13E63-77F9-442A-8641-1B1D50A2C298}"/>
                </a:ext>
              </a:extLst>
            </p:cNvPr>
            <p:cNvSpPr/>
            <p:nvPr/>
          </p:nvSpPr>
          <p:spPr>
            <a:xfrm>
              <a:off x="1082153" y="5567137"/>
              <a:ext cx="38170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B</a:t>
              </a:r>
              <a:r>
                <a:rPr lang="en-US" altLang="zh-CN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....，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左公因子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FD4C931-C90C-4668-8039-7B3F3207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45" y="4083913"/>
            <a:ext cx="3874171" cy="24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C53C9-9136-4D0A-AFCD-51FF0D39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BF041D-8BCC-46B6-BE03-E7A6D2B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08A61A67-86D6-4F2F-9833-19D3DF2B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18" y="1301600"/>
            <a:ext cx="10515600" cy="1146960"/>
          </a:xfrm>
        </p:spPr>
        <p:txBody>
          <a:bodyPr>
            <a:norm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那么：该产生式是</a:t>
            </a:r>
            <a:r>
              <a:rPr lang="zh-CN" altLang="en-US" b="1" dirty="0">
                <a:solidFill>
                  <a:srgbClr val="FF0000"/>
                </a:solidFill>
              </a:rPr>
              <a:t>左递归</a:t>
            </a:r>
            <a:r>
              <a:rPr lang="zh-CN" altLang="en-US" dirty="0"/>
              <a:t>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9C9900-7055-480D-9BA0-1666A1C01275}"/>
              </a:ext>
            </a:extLst>
          </p:cNvPr>
          <p:cNvSpPr/>
          <p:nvPr/>
        </p:nvSpPr>
        <p:spPr>
          <a:xfrm>
            <a:off x="2015716" y="1301599"/>
            <a:ext cx="236728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F6A1FB-1765-4016-AF33-88CE8D8F57D3}"/>
              </a:ext>
            </a:extLst>
          </p:cNvPr>
          <p:cNvSpPr txBox="1"/>
          <p:nvPr/>
        </p:nvSpPr>
        <p:spPr>
          <a:xfrm>
            <a:off x="6522720" y="1301599"/>
            <a:ext cx="4831080" cy="95410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递归调用产生式右部中非终结符的分析函数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6D6B14F-2A1D-4DE7-9AEF-0CECE4C36245}"/>
              </a:ext>
            </a:extLst>
          </p:cNvPr>
          <p:cNvSpPr txBox="1">
            <a:spLocks/>
          </p:cNvSpPr>
          <p:nvPr/>
        </p:nvSpPr>
        <p:spPr>
          <a:xfrm>
            <a:off x="243318" y="3429000"/>
            <a:ext cx="10515600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解决办法：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将产生式变换为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3E5CC3-87F4-4474-B5D6-4485EF238863}"/>
              </a:ext>
            </a:extLst>
          </p:cNvPr>
          <p:cNvGrpSpPr/>
          <p:nvPr/>
        </p:nvGrpSpPr>
        <p:grpSpPr>
          <a:xfrm>
            <a:off x="249442" y="4398496"/>
            <a:ext cx="5582398" cy="830997"/>
            <a:chOff x="249442" y="4398496"/>
            <a:chExt cx="558239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3F3F50-2826-419B-9B52-71ACEFA36BF2}"/>
                </a:ext>
              </a:extLst>
            </p:cNvPr>
            <p:cNvSpPr/>
            <p:nvPr/>
          </p:nvSpPr>
          <p:spPr>
            <a:xfrm>
              <a:off x="3694395" y="4398496"/>
              <a:ext cx="2137445" cy="830997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5C3CFA-03BC-4D0C-B2F5-D5367F21BA27}"/>
                </a:ext>
              </a:extLst>
            </p:cNvPr>
            <p:cNvSpPr/>
            <p:nvPr/>
          </p:nvSpPr>
          <p:spPr>
            <a:xfrm>
              <a:off x="249442" y="4583161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Aa|B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F30AAD4C-983C-4C9C-BCEC-AC07048D0E87}"/>
                </a:ext>
              </a:extLst>
            </p:cNvPr>
            <p:cNvSpPr/>
            <p:nvPr/>
          </p:nvSpPr>
          <p:spPr>
            <a:xfrm>
              <a:off x="2387600" y="4583161"/>
              <a:ext cx="10058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C7E0C73-AB2A-4660-9F64-9CE588486CFD}"/>
              </a:ext>
            </a:extLst>
          </p:cNvPr>
          <p:cNvSpPr/>
          <p:nvPr/>
        </p:nvSpPr>
        <p:spPr>
          <a:xfrm>
            <a:off x="8192118" y="3942273"/>
            <a:ext cx="2286522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E+T|T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E27124C0-133F-46C9-9CE1-E08D64BA410D}"/>
              </a:ext>
            </a:extLst>
          </p:cNvPr>
          <p:cNvSpPr txBox="1">
            <a:spLocks/>
          </p:cNvSpPr>
          <p:nvPr/>
        </p:nvSpPr>
        <p:spPr>
          <a:xfrm>
            <a:off x="7599158" y="3429000"/>
            <a:ext cx="2286522" cy="711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2BA2DB-EAF6-4E81-8DE1-91C997C1BF80}"/>
              </a:ext>
            </a:extLst>
          </p:cNvPr>
          <p:cNvGrpSpPr/>
          <p:nvPr/>
        </p:nvGrpSpPr>
        <p:grpSpPr>
          <a:xfrm>
            <a:off x="8610600" y="4484224"/>
            <a:ext cx="1656223" cy="725781"/>
            <a:chOff x="8610600" y="4484224"/>
            <a:chExt cx="1656223" cy="725781"/>
          </a:xfrm>
        </p:grpSpPr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FE0CB777-3962-446A-ADC4-BB02ACF0E17E}"/>
                </a:ext>
              </a:extLst>
            </p:cNvPr>
            <p:cNvSpPr/>
            <p:nvPr/>
          </p:nvSpPr>
          <p:spPr>
            <a:xfrm rot="5400000">
              <a:off x="9219962" y="4391891"/>
              <a:ext cx="230834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D898DA3-C2FD-4D76-AAD0-E700818C301A}"/>
                </a:ext>
              </a:extLst>
            </p:cNvPr>
            <p:cNvSpPr/>
            <p:nvPr/>
          </p:nvSpPr>
          <p:spPr>
            <a:xfrm>
              <a:off x="8610600" y="4809895"/>
              <a:ext cx="1656223" cy="40011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 + T + T ….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E3A704D-DF5C-4FD6-B1F2-D9EBE47FBAD9}"/>
              </a:ext>
            </a:extLst>
          </p:cNvPr>
          <p:cNvGrpSpPr/>
          <p:nvPr/>
        </p:nvGrpSpPr>
        <p:grpSpPr>
          <a:xfrm>
            <a:off x="8275155" y="5327209"/>
            <a:ext cx="2137445" cy="1168301"/>
            <a:chOff x="8275155" y="5327209"/>
            <a:chExt cx="2137445" cy="1168301"/>
          </a:xfrm>
        </p:grpSpPr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5A90E983-4047-4039-8401-66CCACE99AA9}"/>
                </a:ext>
              </a:extLst>
            </p:cNvPr>
            <p:cNvSpPr/>
            <p:nvPr/>
          </p:nvSpPr>
          <p:spPr>
            <a:xfrm rot="5400000">
              <a:off x="9219962" y="5234876"/>
              <a:ext cx="230834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1FFD49-4A80-47DD-9A8A-26E9614954D5}"/>
                </a:ext>
              </a:extLst>
            </p:cNvPr>
            <p:cNvSpPr/>
            <p:nvPr/>
          </p:nvSpPr>
          <p:spPr>
            <a:xfrm>
              <a:off x="8275155" y="5664513"/>
              <a:ext cx="2137445" cy="830997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+TE</a:t>
              </a:r>
              <a:r>
                <a:rPr lang="en-US" altLang="zh-CN" sz="2400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endParaRPr lang="en-US" altLang="zh-CN" sz="24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62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E3E6B-93F9-417A-BCF9-AFD23B29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7BDE1A-CC2A-4A06-BA81-AD3CF310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421467-D055-411D-86C5-EE694EC7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BCB5AF-1E15-4BA2-B889-14851D661602}"/>
              </a:ext>
            </a:extLst>
          </p:cNvPr>
          <p:cNvSpPr/>
          <p:nvPr/>
        </p:nvSpPr>
        <p:spPr>
          <a:xfrm>
            <a:off x="2932302" y="1135701"/>
            <a:ext cx="2367280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E+T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-&gt; T*F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-&gt; num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6918811-D4F6-47A0-98CD-022287CE0664}"/>
              </a:ext>
            </a:extLst>
          </p:cNvPr>
          <p:cNvGrpSpPr/>
          <p:nvPr/>
        </p:nvGrpSpPr>
        <p:grpSpPr>
          <a:xfrm>
            <a:off x="5718396" y="1120676"/>
            <a:ext cx="3791935" cy="2308324"/>
            <a:chOff x="5718396" y="1120676"/>
            <a:chExt cx="3791935" cy="23083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55E7EA-A532-478D-B3CD-E706C3A71D13}"/>
                </a:ext>
              </a:extLst>
            </p:cNvPr>
            <p:cNvSpPr/>
            <p:nvPr/>
          </p:nvSpPr>
          <p:spPr>
            <a:xfrm>
              <a:off x="7143051" y="1120676"/>
              <a:ext cx="2367280" cy="2308324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+TE’|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FT’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T’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*FT’|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   -&gt; num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| 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61E6DA7E-8D5B-41DE-9827-1F02080774D5}"/>
                </a:ext>
              </a:extLst>
            </p:cNvPr>
            <p:cNvSpPr/>
            <p:nvPr/>
          </p:nvSpPr>
          <p:spPr>
            <a:xfrm>
              <a:off x="5718396" y="2067088"/>
              <a:ext cx="10058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4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E3E6B-93F9-417A-BCF9-AFD23B29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r>
              <a:rPr lang="en-US" altLang="zh-CN" dirty="0"/>
              <a:t>#2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消除左递归</a:t>
            </a:r>
            <a:r>
              <a:rPr lang="zh-CN" altLang="en-US" b="1" dirty="0"/>
              <a:t>代码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7BDE1A-CC2A-4A06-BA81-AD3CF310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30796-D5A6-4A50-80BC-4740995F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03" y="136523"/>
            <a:ext cx="3356139" cy="1243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6D15AD-A65D-4CDA-BBA7-80A6BF1B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2" y="1275768"/>
            <a:ext cx="4000500" cy="3971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0138AC-DED7-456E-A253-FBB005C7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49" y="1380215"/>
            <a:ext cx="7172325" cy="3857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3BD343-EF8F-40BE-9C61-BDB745984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6" y="2911477"/>
            <a:ext cx="7067550" cy="381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6469B2-C343-41E8-914B-6CB35D475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493" y="4569548"/>
            <a:ext cx="6143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5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b="1" dirty="0"/>
              <a:t>4.2</a:t>
            </a:r>
            <a:r>
              <a:rPr lang="zh-CN" altLang="en-US" b="1" dirty="0"/>
              <a:t>：</a:t>
            </a:r>
            <a:r>
              <a:rPr lang="en-US" altLang="zh-CN" b="1" dirty="0"/>
              <a:t>LL(1)</a:t>
            </a:r>
            <a:r>
              <a:rPr lang="zh-CN" altLang="en-US" b="1" dirty="0"/>
              <a:t>分析算法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LL(1)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分析冲突处理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85834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88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402C5-3FE5-46EC-835E-1044DDA7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自顶向下分析算法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053CE3-5343-4C93-86A3-394FF37A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5FEFC-462A-4605-A324-EA426180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自顶向下分析的</a:t>
            </a:r>
            <a:r>
              <a:rPr lang="zh-CN" altLang="en-US" b="1" dirty="0">
                <a:solidFill>
                  <a:srgbClr val="FF0000"/>
                </a:solidFill>
              </a:rPr>
              <a:t>算法思想</a:t>
            </a:r>
            <a:endParaRPr lang="en-US" altLang="zh-CN" dirty="0"/>
          </a:p>
          <a:p>
            <a:pPr lvl="1"/>
            <a:r>
              <a:rPr lang="zh-CN" altLang="en-US" dirty="0"/>
              <a:t>语法分析：给定文法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和句子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，回答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  <a:r>
              <a:rPr lang="zh-CN" altLang="en-US" dirty="0"/>
              <a:t>是否能够从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推导出来？</a:t>
            </a:r>
          </a:p>
          <a:p>
            <a:pPr lvl="1"/>
            <a:r>
              <a:rPr lang="zh-CN" altLang="en-US" dirty="0"/>
              <a:t>基本算法思想：从</a:t>
            </a:r>
            <a:r>
              <a:rPr lang="en-US" altLang="zh-CN" b="1" dirty="0">
                <a:solidFill>
                  <a:srgbClr val="0000FF"/>
                </a:solidFill>
              </a:rPr>
              <a:t>G</a:t>
            </a:r>
            <a:r>
              <a:rPr lang="zh-CN" altLang="en-US" dirty="0"/>
              <a:t>的开始符号出发，尝试选择产生式推导出某个句子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，比较</a:t>
            </a:r>
            <a:r>
              <a:rPr lang="en-US" altLang="zh-CN" b="1" dirty="0">
                <a:solidFill>
                  <a:srgbClr val="0000FF"/>
                </a:solidFill>
              </a:rPr>
              <a:t>t</a:t>
            </a:r>
            <a:r>
              <a:rPr lang="zh-CN" altLang="en-US" dirty="0"/>
              <a:t>和</a:t>
            </a:r>
            <a:r>
              <a:rPr lang="en-US" altLang="zh-CN" b="1" dirty="0">
                <a:solidFill>
                  <a:srgbClr val="0000FF"/>
                </a:solidFill>
              </a:rPr>
              <a:t>s</a:t>
            </a:r>
          </a:p>
          <a:p>
            <a:pPr lvl="1"/>
            <a:r>
              <a:rPr lang="zh-CN" altLang="en-US" dirty="0"/>
              <a:t>因为这是从开始符号出发推出句子，因此称为</a:t>
            </a:r>
            <a:r>
              <a:rPr lang="zh-CN" altLang="en-US" b="1" dirty="0">
                <a:solidFill>
                  <a:srgbClr val="FF0000"/>
                </a:solidFill>
              </a:rPr>
              <a:t>自顶向下分析</a:t>
            </a:r>
          </a:p>
          <a:p>
            <a:r>
              <a:rPr lang="zh-CN" altLang="en-US" dirty="0"/>
              <a:t>两类自顶向下分析算法</a:t>
            </a:r>
            <a:endParaRPr lang="en-US" altLang="zh-CN" dirty="0"/>
          </a:p>
          <a:p>
            <a:pPr lvl="1"/>
            <a:r>
              <a:rPr lang="zh-CN" altLang="en-US" dirty="0"/>
              <a:t>递归下降</a:t>
            </a:r>
            <a:endParaRPr lang="en-US" altLang="zh-CN" dirty="0"/>
          </a:p>
          <a:p>
            <a:pPr lvl="2"/>
            <a:r>
              <a:rPr lang="zh-CN" altLang="en-US" dirty="0"/>
              <a:t>将每一个</a:t>
            </a:r>
            <a:r>
              <a:rPr lang="zh-CN" altLang="en-US" b="1" dirty="0">
                <a:solidFill>
                  <a:srgbClr val="FF0000"/>
                </a:solidFill>
              </a:rPr>
              <a:t>文法产生式</a:t>
            </a:r>
            <a:r>
              <a:rPr lang="zh-CN" altLang="en-US" dirty="0"/>
              <a:t>转变成</a:t>
            </a:r>
            <a:r>
              <a:rPr lang="zh-CN" altLang="en-US" b="1" dirty="0">
                <a:solidFill>
                  <a:srgbClr val="FF0000"/>
                </a:solidFill>
              </a:rPr>
              <a:t>递归函数</a:t>
            </a:r>
            <a:r>
              <a:rPr lang="zh-CN" altLang="en-US" dirty="0"/>
              <a:t>中的一个</a:t>
            </a:r>
            <a:r>
              <a:rPr lang="zh-CN" altLang="en-US" b="1" dirty="0">
                <a:solidFill>
                  <a:srgbClr val="FF0000"/>
                </a:solidFill>
              </a:rPr>
              <a:t>子句</a:t>
            </a:r>
          </a:p>
          <a:p>
            <a:pPr lvl="2"/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前看符号</a:t>
            </a:r>
            <a:r>
              <a:rPr lang="zh-CN" altLang="en-US" dirty="0"/>
              <a:t>指导产生式规则的选择</a:t>
            </a:r>
            <a:endParaRPr lang="en-US" altLang="zh-CN" dirty="0"/>
          </a:p>
          <a:p>
            <a:pPr lvl="1"/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表驱动</a:t>
            </a:r>
            <a:r>
              <a:rPr lang="zh-CN" altLang="en-US" dirty="0"/>
              <a:t>的分析算法；查</a:t>
            </a:r>
            <a:r>
              <a:rPr lang="zh-CN" altLang="en-US" b="1" dirty="0">
                <a:solidFill>
                  <a:srgbClr val="FF0000"/>
                </a:solidFill>
              </a:rPr>
              <a:t>分析表</a:t>
            </a:r>
            <a:r>
              <a:rPr lang="zh-CN" altLang="en-US" dirty="0"/>
              <a:t>来指导产生式规则的选择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6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BEF9C-0F3F-4CE7-A996-F8A5686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65065D-0A50-4DEA-BCEC-50E1FCAA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8A32AF-ADE6-4799-AE0F-399F929B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zh-CN" altLang="en-US" b="1" dirty="0">
                <a:solidFill>
                  <a:srgbClr val="FF0000"/>
                </a:solidFill>
              </a:rPr>
              <a:t>左</a:t>
            </a:r>
            <a:r>
              <a:rPr lang="en-US" altLang="zh-CN" b="1" dirty="0">
                <a:solidFill>
                  <a:srgbClr val="FF0000"/>
                </a:solidFill>
              </a:rPr>
              <a:t>(L)</a:t>
            </a:r>
            <a:r>
              <a:rPr lang="zh-CN" altLang="en-US" dirty="0"/>
              <a:t>向右读入程序，最</a:t>
            </a:r>
            <a:r>
              <a:rPr lang="zh-CN" altLang="en-US" b="1" dirty="0">
                <a:solidFill>
                  <a:srgbClr val="FF0000"/>
                </a:solidFill>
              </a:rPr>
              <a:t>左</a:t>
            </a:r>
            <a:r>
              <a:rPr lang="en-US" altLang="zh-CN" b="1" dirty="0">
                <a:solidFill>
                  <a:srgbClr val="FF0000"/>
                </a:solidFill>
              </a:rPr>
              <a:t>(L)</a:t>
            </a:r>
            <a:r>
              <a:rPr lang="zh-CN" altLang="en-US" dirty="0"/>
              <a:t>推导，采用</a:t>
            </a:r>
            <a:r>
              <a:rPr lang="zh-CN" altLang="en-US" b="1" dirty="0">
                <a:solidFill>
                  <a:srgbClr val="FF0000"/>
                </a:solidFill>
              </a:rPr>
              <a:t>一个</a:t>
            </a:r>
            <a:r>
              <a:rPr lang="en-US" altLang="zh-CN" b="1" dirty="0">
                <a:solidFill>
                  <a:srgbClr val="FF0000"/>
                </a:solidFill>
              </a:rPr>
              <a:t>(1)</a:t>
            </a:r>
            <a:r>
              <a:rPr lang="zh-CN" altLang="en-US" dirty="0"/>
              <a:t>前看符号</a:t>
            </a:r>
          </a:p>
          <a:p>
            <a:pPr lvl="1"/>
            <a:r>
              <a:rPr lang="zh-CN" altLang="en-US" dirty="0"/>
              <a:t>分析高效（线性时间）</a:t>
            </a:r>
          </a:p>
          <a:p>
            <a:pPr lvl="1"/>
            <a:r>
              <a:rPr lang="zh-CN" altLang="en-US" dirty="0"/>
              <a:t>错误定位和诊断信息准确</a:t>
            </a:r>
          </a:p>
          <a:p>
            <a:pPr lvl="1"/>
            <a:r>
              <a:rPr lang="zh-CN" altLang="en-US" dirty="0"/>
              <a:t>有很多开源或商业的生成工具，适用于自动生成语法分析器</a:t>
            </a:r>
          </a:p>
          <a:p>
            <a:pPr lvl="2"/>
            <a:r>
              <a:rPr lang="en-US" altLang="zh-CN" dirty="0"/>
              <a:t>ANTLR</a:t>
            </a:r>
            <a:r>
              <a:rPr lang="zh-CN" altLang="en-US" dirty="0"/>
              <a:t>，。。。</a:t>
            </a:r>
          </a:p>
          <a:p>
            <a:r>
              <a:rPr lang="zh-CN" altLang="en-US" dirty="0"/>
              <a:t>算法基本思想：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表驱动</a:t>
            </a:r>
            <a:r>
              <a:rPr lang="zh-CN" altLang="en-US" dirty="0"/>
              <a:t>的分析算法</a:t>
            </a:r>
          </a:p>
        </p:txBody>
      </p:sp>
    </p:spTree>
    <p:extLst>
      <p:ext uri="{BB962C8B-B14F-4D97-AF65-F5344CB8AC3E}">
        <p14:creationId xmlns:p14="http://schemas.microsoft.com/office/powerpoint/2010/main" val="38139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</p:spTree>
    <p:extLst>
      <p:ext uri="{BB962C8B-B14F-4D97-AF65-F5344CB8AC3E}">
        <p14:creationId xmlns:p14="http://schemas.microsoft.com/office/powerpoint/2010/main" val="38889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A5005-A629-43F5-948A-A7044C58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表驱动的</a:t>
            </a:r>
            <a:r>
              <a:rPr lang="en-US" altLang="zh-CN" dirty="0"/>
              <a:t>LL</a:t>
            </a:r>
            <a:r>
              <a:rPr lang="zh-CN" altLang="en-US" dirty="0"/>
              <a:t>分析器架构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B506E-B137-4C55-8261-D2B6FB61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E7E37-3746-4F9B-AE83-CE360366B95B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4CBC1-DFE7-4EAB-BA33-7E8F3C901D85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B04CB3-F261-41B1-B8E4-E097BC91E3C8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6753F0-7953-456C-A8E5-F26281A7CA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80800E-16C3-4531-8277-6D9A25A859F5}"/>
              </a:ext>
            </a:extLst>
          </p:cNvPr>
          <p:cNvCxnSpPr>
            <a:endCxn id="9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0C4CB21-2B18-4B4B-9F3F-DC4AC725090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C7EA80-F5A3-44CC-B999-00521B5C7A9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8402814-5284-4251-9A54-BAA02A7A942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277AC34-6FF1-4336-AAAC-B2BE521B54D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C5EFE12-5918-445D-A7A4-9EA4BA9B7E6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08CBFD-CBE8-403C-87DC-F30BCBF90B0C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FBFD3C0-529F-4403-AE0B-04F42C553AA6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B8EAA50-DE97-4B0C-A276-B7434E5CE347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</p:spTree>
    <p:extLst>
      <p:ext uri="{BB962C8B-B14F-4D97-AF65-F5344CB8AC3E}">
        <p14:creationId xmlns:p14="http://schemas.microsoft.com/office/powerpoint/2010/main" val="1218734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75047-5BC1-4A17-9F71-90323BEE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回顾：自顶向下分析算法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AFEA9B-0A02-4125-96E1-9AA9385B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A1ACF-E2F6-4164-B929-BDD236C5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" y="1167931"/>
            <a:ext cx="8319160" cy="5531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3CE6C5-7CAA-4A6B-B8AE-E52672EB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851" y="1718655"/>
            <a:ext cx="2462997" cy="2840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CACDBA-05C4-498F-B026-63F558B36061}"/>
              </a:ext>
            </a:extLst>
          </p:cNvPr>
          <p:cNvSpPr txBox="1"/>
          <p:nvPr/>
        </p:nvSpPr>
        <p:spPr>
          <a:xfrm>
            <a:off x="9784673" y="5013722"/>
            <a:ext cx="146304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C644BB-0625-4F11-B3D9-4C76D9108E01}"/>
              </a:ext>
            </a:extLst>
          </p:cNvPr>
          <p:cNvSpPr txBox="1"/>
          <p:nvPr/>
        </p:nvSpPr>
        <p:spPr>
          <a:xfrm>
            <a:off x="9722937" y="5824899"/>
            <a:ext cx="163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46C90C-4561-4A5A-899B-E01F6B283E87}"/>
              </a:ext>
            </a:extLst>
          </p:cNvPr>
          <p:cNvSpPr/>
          <p:nvPr/>
        </p:nvSpPr>
        <p:spPr>
          <a:xfrm>
            <a:off x="3657600" y="5102909"/>
            <a:ext cx="853440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8D69AF-7452-46D4-A2EB-884CD23891A5}"/>
              </a:ext>
            </a:extLst>
          </p:cNvPr>
          <p:cNvSpPr txBox="1"/>
          <p:nvPr/>
        </p:nvSpPr>
        <p:spPr>
          <a:xfrm>
            <a:off x="3581400" y="6014131"/>
            <a:ext cx="11937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1E28238-E861-4EB6-AA20-AEBD1478AB57}"/>
              </a:ext>
            </a:extLst>
          </p:cNvPr>
          <p:cNvCxnSpPr>
            <a:cxnSpLocks/>
          </p:cNvCxnSpPr>
          <p:nvPr/>
        </p:nvCxnSpPr>
        <p:spPr>
          <a:xfrm>
            <a:off x="3535680" y="5306109"/>
            <a:ext cx="1097280" cy="0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F7CB80-E165-437A-9CC3-7A52C6D18AF5}"/>
              </a:ext>
            </a:extLst>
          </p:cNvPr>
          <p:cNvSpPr txBox="1"/>
          <p:nvPr/>
        </p:nvSpPr>
        <p:spPr>
          <a:xfrm>
            <a:off x="5342763" y="3552851"/>
            <a:ext cx="9157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6083EE-5186-456D-ADA4-7B899AD90A31}"/>
              </a:ext>
            </a:extLst>
          </p:cNvPr>
          <p:cNvCxnSpPr>
            <a:cxnSpLocks/>
          </p:cNvCxnSpPr>
          <p:nvPr/>
        </p:nvCxnSpPr>
        <p:spPr>
          <a:xfrm>
            <a:off x="2905760" y="3741469"/>
            <a:ext cx="2316480" cy="0"/>
          </a:xfrm>
          <a:prstGeom prst="lin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D4ACBDF-C2F6-4BE6-A2AA-12235E6E7091}"/>
              </a:ext>
            </a:extLst>
          </p:cNvPr>
          <p:cNvSpPr txBox="1"/>
          <p:nvPr/>
        </p:nvSpPr>
        <p:spPr>
          <a:xfrm>
            <a:off x="4841271" y="5838634"/>
            <a:ext cx="79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C953F23-401E-49EB-8663-537054893DF2}"/>
              </a:ext>
            </a:extLst>
          </p:cNvPr>
          <p:cNvGrpSpPr/>
          <p:nvPr/>
        </p:nvGrpSpPr>
        <p:grpSpPr>
          <a:xfrm>
            <a:off x="4841271" y="5838633"/>
            <a:ext cx="2864954" cy="769442"/>
            <a:chOff x="4841271" y="5838633"/>
            <a:chExt cx="2864954" cy="7694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DD17670-27B3-466E-8358-7116180AE1B0}"/>
                </a:ext>
              </a:extLst>
            </p:cNvPr>
            <p:cNvSpPr/>
            <p:nvPr/>
          </p:nvSpPr>
          <p:spPr>
            <a:xfrm>
              <a:off x="6212910" y="5838633"/>
              <a:ext cx="1493315" cy="7694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分析表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519ED26-9C66-4B46-8ECF-8AAF6C42BCB1}"/>
                </a:ext>
              </a:extLst>
            </p:cNvPr>
            <p:cNvCxnSpPr>
              <a:cxnSpLocks/>
              <a:stCxn id="17" idx="1"/>
              <a:endCxn id="18" idx="1"/>
            </p:cNvCxnSpPr>
            <p:nvPr/>
          </p:nvCxnSpPr>
          <p:spPr>
            <a:xfrm flipV="1">
              <a:off x="4841271" y="6223354"/>
              <a:ext cx="1371639" cy="1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DD2C1A9-CD73-4D9F-AAC4-6677C966B9B8}"/>
              </a:ext>
            </a:extLst>
          </p:cNvPr>
          <p:cNvSpPr/>
          <p:nvPr/>
        </p:nvSpPr>
        <p:spPr>
          <a:xfrm>
            <a:off x="2905760" y="3549706"/>
            <a:ext cx="2123440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9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7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99150-6937-4BA7-A0E3-B1443EA8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AF9D8A-2526-4F9B-9890-932B1A4F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FA4D94-70C0-463C-94AC-2829C1E85E28}"/>
              </a:ext>
            </a:extLst>
          </p:cNvPr>
          <p:cNvSpPr txBox="1"/>
          <p:nvPr/>
        </p:nvSpPr>
        <p:spPr>
          <a:xfrm>
            <a:off x="5350759" y="365597"/>
            <a:ext cx="195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推导这个句子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71002F-56AA-4B12-A7D8-BE9710F853DD}"/>
              </a:ext>
            </a:extLst>
          </p:cNvPr>
          <p:cNvSpPr txBox="1"/>
          <p:nvPr/>
        </p:nvSpPr>
        <p:spPr>
          <a:xfrm>
            <a:off x="7254195" y="252524"/>
            <a:ext cx="1463040" cy="58477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 d w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5E6B60-88C9-4806-AE02-EBB56E090223}"/>
              </a:ext>
            </a:extLst>
          </p:cNvPr>
          <p:cNvSpPr/>
          <p:nvPr/>
        </p:nvSpPr>
        <p:spPr>
          <a:xfrm>
            <a:off x="9686197" y="136523"/>
            <a:ext cx="2273034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DB6DAA-C69B-4E44-8377-DBAB97E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61" y="2604905"/>
            <a:ext cx="5974370" cy="3972693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9303CFF-717F-4146-864A-F1A11F072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09107"/>
              </p:ext>
            </p:extLst>
          </p:nvPr>
        </p:nvGraphicFramePr>
        <p:xfrm>
          <a:off x="589234" y="1010739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DDA0D2A-DB7A-4668-B1D1-001A4C00BA8C}"/>
              </a:ext>
            </a:extLst>
          </p:cNvPr>
          <p:cNvGrpSpPr/>
          <p:nvPr/>
        </p:nvGrpSpPr>
        <p:grpSpPr>
          <a:xfrm>
            <a:off x="375009" y="1752419"/>
            <a:ext cx="5456831" cy="1795653"/>
            <a:chOff x="375009" y="1752419"/>
            <a:chExt cx="5456831" cy="179565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2B4BC9D-9ECB-4404-B92A-949506A57B95}"/>
                </a:ext>
              </a:extLst>
            </p:cNvPr>
            <p:cNvSpPr/>
            <p:nvPr/>
          </p:nvSpPr>
          <p:spPr>
            <a:xfrm>
              <a:off x="2124061" y="1752419"/>
              <a:ext cx="407021" cy="355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6D32472-35AD-4D34-9068-305DA16A7EC5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>
              <a:off x="2327572" y="2108019"/>
              <a:ext cx="775853" cy="609056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178F26-8CE7-42B9-B7EC-52359B909EEB}"/>
                </a:ext>
              </a:extLst>
            </p:cNvPr>
            <p:cNvSpPr txBox="1"/>
            <p:nvPr/>
          </p:nvSpPr>
          <p:spPr>
            <a:xfrm>
              <a:off x="375009" y="2717075"/>
              <a:ext cx="5456831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栈顶元素为某非终结符时，若输入某字符，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应该压入第几条产生式的右部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469EF4A-F563-4CD5-832D-D58EA202E04E}"/>
              </a:ext>
            </a:extLst>
          </p:cNvPr>
          <p:cNvGrpSpPr/>
          <p:nvPr/>
        </p:nvGrpSpPr>
        <p:grpSpPr>
          <a:xfrm>
            <a:off x="61021" y="4008302"/>
            <a:ext cx="1016000" cy="928686"/>
            <a:chOff x="6217920" y="4551680"/>
            <a:chExt cx="1016000" cy="194056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32D52D0-9461-4E89-A957-21540BE061EB}"/>
                </a:ext>
              </a:extLst>
            </p:cNvPr>
            <p:cNvCxnSpPr/>
            <p:nvPr/>
          </p:nvCxnSpPr>
          <p:spPr>
            <a:xfrm>
              <a:off x="6217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73CE008-E14E-4275-8420-3DFEA485F121}"/>
                </a:ext>
              </a:extLst>
            </p:cNvPr>
            <p:cNvCxnSpPr/>
            <p:nvPr/>
          </p:nvCxnSpPr>
          <p:spPr>
            <a:xfrm>
              <a:off x="7233920" y="4551680"/>
              <a:ext cx="0" cy="194056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8D28E1F-E7EE-4F63-A706-6DA7B31AF2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7920" y="6451600"/>
              <a:ext cx="1016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A17D987-2E4C-4EED-90A2-05ED13D22E20}"/>
              </a:ext>
            </a:extLst>
          </p:cNvPr>
          <p:cNvSpPr/>
          <p:nvPr/>
        </p:nvSpPr>
        <p:spPr>
          <a:xfrm>
            <a:off x="61020" y="4586385"/>
            <a:ext cx="1015997" cy="33115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S</a:t>
            </a: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AD18726-E714-432B-A1AC-4210E3F6808B}"/>
              </a:ext>
            </a:extLst>
          </p:cNvPr>
          <p:cNvGrpSpPr/>
          <p:nvPr/>
        </p:nvGrpSpPr>
        <p:grpSpPr>
          <a:xfrm>
            <a:off x="1256743" y="3929665"/>
            <a:ext cx="1440683" cy="1012319"/>
            <a:chOff x="1256743" y="3929665"/>
            <a:chExt cx="1440683" cy="1012319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2F7F0C0-D046-4F8A-B718-B6CC47EC4D8B}"/>
                </a:ext>
              </a:extLst>
            </p:cNvPr>
            <p:cNvSpPr/>
            <p:nvPr/>
          </p:nvSpPr>
          <p:spPr>
            <a:xfrm>
              <a:off x="1681425" y="4255231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EAFFDE2-FA23-422F-8137-88D95CE93DF5}"/>
                </a:ext>
              </a:extLst>
            </p:cNvPr>
            <p:cNvSpPr/>
            <p:nvPr/>
          </p:nvSpPr>
          <p:spPr>
            <a:xfrm>
              <a:off x="1681425" y="3929665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1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3D177CD-20D6-416D-A696-45805B2EB696}"/>
                </a:ext>
              </a:extLst>
            </p:cNvPr>
            <p:cNvGrpSpPr/>
            <p:nvPr/>
          </p:nvGrpSpPr>
          <p:grpSpPr>
            <a:xfrm>
              <a:off x="1256743" y="4013298"/>
              <a:ext cx="1440683" cy="928686"/>
              <a:chOff x="1533810" y="1341990"/>
              <a:chExt cx="1440683" cy="928686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E334D81-E701-4592-A64E-FB7861132492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6C414D31-BBF6-4BB7-B972-7F09F7F2E302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EEF7CF7-8A25-4A93-9B6C-99CC8C057358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1B211AD5-B4C5-48E9-B4FC-258093B7B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箭头: 右 32">
                <a:extLst>
                  <a:ext uri="{FF2B5EF4-FFF2-40B4-BE49-F238E27FC236}">
                    <a16:creationId xmlns:a16="http://schemas.microsoft.com/office/drawing/2014/main" id="{7B8D07A0-D499-4EED-90C3-BB6CF75E60DE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297693C-0915-4EC0-80F8-6DE81453622B}"/>
                </a:ext>
              </a:extLst>
            </p:cNvPr>
            <p:cNvSpPr/>
            <p:nvPr/>
          </p:nvSpPr>
          <p:spPr>
            <a:xfrm>
              <a:off x="1681425" y="4591381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C68A035-3984-4687-8652-D8E0D5989B6E}"/>
              </a:ext>
            </a:extLst>
          </p:cNvPr>
          <p:cNvGrpSpPr/>
          <p:nvPr/>
        </p:nvGrpSpPr>
        <p:grpSpPr>
          <a:xfrm>
            <a:off x="2931005" y="3916583"/>
            <a:ext cx="1441504" cy="1020405"/>
            <a:chOff x="2931005" y="3916583"/>
            <a:chExt cx="1441504" cy="102040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32D8A30-4169-4641-8134-2C1384FBD182}"/>
                </a:ext>
              </a:extLst>
            </p:cNvPr>
            <p:cNvGrpSpPr/>
            <p:nvPr/>
          </p:nvGrpSpPr>
          <p:grpSpPr>
            <a:xfrm>
              <a:off x="2931005" y="4008302"/>
              <a:ext cx="1440683" cy="928686"/>
              <a:chOff x="3208072" y="1336994"/>
              <a:chExt cx="1440683" cy="9286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8531C5F-D0B7-427F-B8CB-2DD03B420AD6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V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2A864E68-7DA7-4CF7-9657-8CC3E7FD897E}"/>
                  </a:ext>
                </a:extLst>
              </p:cNvPr>
              <p:cNvGrpSpPr/>
              <p:nvPr/>
            </p:nvGrpSpPr>
            <p:grpSpPr>
              <a:xfrm>
                <a:off x="3208072" y="1336994"/>
                <a:ext cx="1440683" cy="928686"/>
                <a:chOff x="1533810" y="1341990"/>
                <a:chExt cx="1440683" cy="928686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7081FD2-E8ED-48DE-B33F-9545C2157432}"/>
                    </a:ext>
                  </a:extLst>
                </p:cNvPr>
                <p:cNvGrpSpPr/>
                <p:nvPr/>
              </p:nvGrpSpPr>
              <p:grpSpPr>
                <a:xfrm>
                  <a:off x="1958493" y="1341990"/>
                  <a:ext cx="1016000" cy="928686"/>
                  <a:chOff x="6217920" y="4551680"/>
                  <a:chExt cx="1016000" cy="1940560"/>
                </a:xfrm>
              </p:grpSpPr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B9000331-679D-4F55-999A-3E0DCFFF057F}"/>
                      </a:ext>
                    </a:extLst>
                  </p:cNvPr>
                  <p:cNvCxnSpPr/>
                  <p:nvPr/>
                </p:nvCxnSpPr>
                <p:spPr>
                  <a:xfrm>
                    <a:off x="6217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6A8318C3-D0F7-47FD-A3D6-6A96DBE02B64}"/>
                      </a:ext>
                    </a:extLst>
                  </p:cNvPr>
                  <p:cNvCxnSpPr/>
                  <p:nvPr/>
                </p:nvCxnSpPr>
                <p:spPr>
                  <a:xfrm>
                    <a:off x="7233920" y="4551680"/>
                    <a:ext cx="0" cy="194056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接连接符 45">
                    <a:extLst>
                      <a:ext uri="{FF2B5EF4-FFF2-40B4-BE49-F238E27FC236}">
                        <a16:creationId xmlns:a16="http://schemas.microsoft.com/office/drawing/2014/main" id="{1A0BB3BC-8F6E-41FE-88DB-1C9EB953C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17920" y="6451600"/>
                    <a:ext cx="1016000" cy="0"/>
                  </a:xfrm>
                  <a:prstGeom prst="line">
                    <a:avLst/>
                  </a:prstGeom>
                  <a:ln w="762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箭头: 右 42">
                  <a:extLst>
                    <a:ext uri="{FF2B5EF4-FFF2-40B4-BE49-F238E27FC236}">
                      <a16:creationId xmlns:a16="http://schemas.microsoft.com/office/drawing/2014/main" id="{B48B1C13-EC3B-4FCF-A771-30ABADE670B4}"/>
                    </a:ext>
                  </a:extLst>
                </p:cNvPr>
                <p:cNvSpPr/>
                <p:nvPr/>
              </p:nvSpPr>
              <p:spPr>
                <a:xfrm>
                  <a:off x="1533810" y="1687196"/>
                  <a:ext cx="241430" cy="1917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B57D2EE-5CFF-41F8-9044-DF9BBC47F6B8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99CEE07-89FF-4FA6-B0A2-5A0C17146D16}"/>
                </a:ext>
              </a:extLst>
            </p:cNvPr>
            <p:cNvSpPr/>
            <p:nvPr/>
          </p:nvSpPr>
          <p:spPr>
            <a:xfrm>
              <a:off x="3356512" y="3916583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g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79B6CA4-A75D-4835-9AC1-51875913231F}"/>
              </a:ext>
            </a:extLst>
          </p:cNvPr>
          <p:cNvGrpSpPr/>
          <p:nvPr/>
        </p:nvGrpSpPr>
        <p:grpSpPr>
          <a:xfrm>
            <a:off x="4575028" y="4008302"/>
            <a:ext cx="1440683" cy="928686"/>
            <a:chOff x="4852095" y="1336994"/>
            <a:chExt cx="1440683" cy="92868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E463BEA-91E4-4C8D-8C5E-8999CA2FF218}"/>
                </a:ext>
              </a:extLst>
            </p:cNvPr>
            <p:cNvSpPr/>
            <p:nvPr/>
          </p:nvSpPr>
          <p:spPr>
            <a:xfrm>
              <a:off x="5276777" y="157892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F9C871AB-BE41-4BCE-92B4-1E8EAFBFA124}"/>
                </a:ext>
              </a:extLst>
            </p:cNvPr>
            <p:cNvGrpSpPr/>
            <p:nvPr/>
          </p:nvGrpSpPr>
          <p:grpSpPr>
            <a:xfrm>
              <a:off x="4852095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BF923B8-57BB-4D1B-AD18-270FF7D5CF76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1C3F77EC-78F2-4A5F-8D21-DBFCD9607E47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95A16B79-E973-48E3-BA2A-3F8275875209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ADB5D770-1907-4DDB-B040-89D09283A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箭头: 右 55">
                <a:extLst>
                  <a:ext uri="{FF2B5EF4-FFF2-40B4-BE49-F238E27FC236}">
                    <a16:creationId xmlns:a16="http://schemas.microsoft.com/office/drawing/2014/main" id="{E4424B8B-4098-4AD6-9614-E396D22E75D2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25BEB52-F944-48D4-920F-B808DBD23332}"/>
                </a:ext>
              </a:extLst>
            </p:cNvPr>
            <p:cNvSpPr/>
            <p:nvPr/>
          </p:nvSpPr>
          <p:spPr>
            <a:xfrm>
              <a:off x="5276777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4470C8A-0044-4DC8-BFF0-5DA40EA05B53}"/>
              </a:ext>
            </a:extLst>
          </p:cNvPr>
          <p:cNvGrpSpPr/>
          <p:nvPr/>
        </p:nvGrpSpPr>
        <p:grpSpPr>
          <a:xfrm>
            <a:off x="81804" y="4988596"/>
            <a:ext cx="6055664" cy="1747354"/>
            <a:chOff x="276388" y="2336800"/>
            <a:chExt cx="6055664" cy="174735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C760045-4565-4270-BCF5-75386400D211}"/>
                </a:ext>
              </a:extLst>
            </p:cNvPr>
            <p:cNvGrpSpPr/>
            <p:nvPr/>
          </p:nvGrpSpPr>
          <p:grpSpPr>
            <a:xfrm>
              <a:off x="790466" y="3155468"/>
              <a:ext cx="1016001" cy="928686"/>
              <a:chOff x="3632754" y="1336994"/>
              <a:chExt cx="1016001" cy="928686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D886160-11A6-4BFD-A27E-17318F93F8D9}"/>
                  </a:ext>
                </a:extLst>
              </p:cNvPr>
              <p:cNvSpPr/>
              <p:nvPr/>
            </p:nvSpPr>
            <p:spPr>
              <a:xfrm>
                <a:off x="3632754" y="157892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d</a:t>
                </a:r>
                <a:endParaRPr lang="en-US" altLang="zh-CN" sz="2800" baseline="-25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82324FB-5B20-4B25-8FBC-FE7A6DD65D8E}"/>
                  </a:ext>
                </a:extLst>
              </p:cNvPr>
              <p:cNvGrpSpPr/>
              <p:nvPr/>
            </p:nvGrpSpPr>
            <p:grpSpPr>
              <a:xfrm>
                <a:off x="3632755" y="1336994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FAACB82-A5F6-4BC0-A1F8-2674D1003CCC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D6919970-F724-4BB0-841A-BC633C05C5C4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1772A1D4-9C2D-4BBA-9F63-D33537D22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CE6A2F8-8E78-4651-9142-2DFA051B9431}"/>
                  </a:ext>
                </a:extLst>
              </p:cNvPr>
              <p:cNvSpPr/>
              <p:nvPr/>
            </p:nvSpPr>
            <p:spPr>
              <a:xfrm>
                <a:off x="3632754" y="1915077"/>
                <a:ext cx="1015997" cy="331154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sz="2800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0534890-12F6-483F-B8B3-CD6D05B8385B}"/>
                </a:ext>
              </a:extLst>
            </p:cNvPr>
            <p:cNvSpPr/>
            <p:nvPr/>
          </p:nvSpPr>
          <p:spPr>
            <a:xfrm>
              <a:off x="276388" y="2336800"/>
              <a:ext cx="6055664" cy="1300480"/>
            </a:xfrm>
            <a:custGeom>
              <a:avLst/>
              <a:gdLst>
                <a:gd name="connsiteX0" fmla="*/ 5778972 w 6055664"/>
                <a:gd name="connsiteY0" fmla="*/ 0 h 1300480"/>
                <a:gd name="connsiteX1" fmla="*/ 5453852 w 6055664"/>
                <a:gd name="connsiteY1" fmla="*/ 457200 h 1300480"/>
                <a:gd name="connsiteX2" fmla="*/ 444972 w 6055664"/>
                <a:gd name="connsiteY2" fmla="*/ 640080 h 1300480"/>
                <a:gd name="connsiteX3" fmla="*/ 434812 w 6055664"/>
                <a:gd name="connsiteY3" fmla="*/ 1300480 h 130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5664" h="1300480">
                  <a:moveTo>
                    <a:pt x="5778972" y="0"/>
                  </a:moveTo>
                  <a:cubicBezTo>
                    <a:pt x="6060912" y="175260"/>
                    <a:pt x="6342852" y="350520"/>
                    <a:pt x="5453852" y="457200"/>
                  </a:cubicBezTo>
                  <a:cubicBezTo>
                    <a:pt x="4564852" y="563880"/>
                    <a:pt x="1281479" y="499533"/>
                    <a:pt x="444972" y="640080"/>
                  </a:cubicBezTo>
                  <a:cubicBezTo>
                    <a:pt x="-391535" y="780627"/>
                    <a:pt x="157105" y="1200573"/>
                    <a:pt x="434812" y="1300480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40F67DF-52C9-4EFC-8400-5176E447725F}"/>
              </a:ext>
            </a:extLst>
          </p:cNvPr>
          <p:cNvGrpSpPr/>
          <p:nvPr/>
        </p:nvGrpSpPr>
        <p:grpSpPr>
          <a:xfrm>
            <a:off x="1939249" y="5786387"/>
            <a:ext cx="1440683" cy="928686"/>
            <a:chOff x="4852095" y="1336994"/>
            <a:chExt cx="1440683" cy="928686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77C726C3-93AA-4E6F-BB6F-37CECF2DA674}"/>
                </a:ext>
              </a:extLst>
            </p:cNvPr>
            <p:cNvGrpSpPr/>
            <p:nvPr/>
          </p:nvGrpSpPr>
          <p:grpSpPr>
            <a:xfrm>
              <a:off x="4852095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86CBBBF-9CD9-425D-B3E7-D5E1795E228B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54F11E9F-A8C2-4A1B-A337-923D3207EB6E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D08D93C3-0D7E-4904-97E7-2A42E31B944F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C1ED7D9B-B964-455C-AE07-E5A88599F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箭头: 右 77">
                <a:extLst>
                  <a:ext uri="{FF2B5EF4-FFF2-40B4-BE49-F238E27FC236}">
                    <a16:creationId xmlns:a16="http://schemas.microsoft.com/office/drawing/2014/main" id="{26BE5150-5275-4924-BE46-D3F942BE993F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0AC79711-A5BA-41F1-8733-4BE73C48E3A8}"/>
                </a:ext>
              </a:extLst>
            </p:cNvPr>
            <p:cNvSpPr/>
            <p:nvPr/>
          </p:nvSpPr>
          <p:spPr>
            <a:xfrm>
              <a:off x="5276777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N</a:t>
              </a:r>
              <a:r>
                <a:rPr lang="en-US" altLang="zh-CN" sz="2800" baseline="-250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6ED47FA-AA42-4738-A963-1273B8AFF994}"/>
              </a:ext>
            </a:extLst>
          </p:cNvPr>
          <p:cNvGrpSpPr/>
          <p:nvPr/>
        </p:nvGrpSpPr>
        <p:grpSpPr>
          <a:xfrm>
            <a:off x="3581401" y="5786387"/>
            <a:ext cx="1440683" cy="928686"/>
            <a:chOff x="3208072" y="1336994"/>
            <a:chExt cx="1440683" cy="928686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B995961-9339-47A6-9680-C01D998F6557}"/>
                </a:ext>
              </a:extLst>
            </p:cNvPr>
            <p:cNvGrpSpPr/>
            <p:nvPr/>
          </p:nvGrpSpPr>
          <p:grpSpPr>
            <a:xfrm>
              <a:off x="3208072" y="1336994"/>
              <a:ext cx="1440683" cy="928686"/>
              <a:chOff x="1533810" y="1341990"/>
              <a:chExt cx="1440683" cy="928686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FBA80479-612F-47B3-97C1-A10C9E5A4988}"/>
                  </a:ext>
                </a:extLst>
              </p:cNvPr>
              <p:cNvGrpSpPr/>
              <p:nvPr/>
            </p:nvGrpSpPr>
            <p:grpSpPr>
              <a:xfrm>
                <a:off x="1958493" y="1341990"/>
                <a:ext cx="1016000" cy="928686"/>
                <a:chOff x="6217920" y="4551680"/>
                <a:chExt cx="1016000" cy="1940560"/>
              </a:xfrm>
            </p:grpSpPr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1D498077-4BE4-448A-8ED1-1C8630363980}"/>
                    </a:ext>
                  </a:extLst>
                </p:cNvPr>
                <p:cNvCxnSpPr/>
                <p:nvPr/>
              </p:nvCxnSpPr>
              <p:spPr>
                <a:xfrm>
                  <a:off x="6217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85C4E74-ED91-4EAC-BD36-210DD039A30E}"/>
                    </a:ext>
                  </a:extLst>
                </p:cNvPr>
                <p:cNvCxnSpPr/>
                <p:nvPr/>
              </p:nvCxnSpPr>
              <p:spPr>
                <a:xfrm>
                  <a:off x="7233920" y="4551680"/>
                  <a:ext cx="0" cy="194056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8BA3A1F-875F-466C-B5F3-3A6068803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7920" y="6451600"/>
                  <a:ext cx="1016000" cy="0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箭头: 右 86">
                <a:extLst>
                  <a:ext uri="{FF2B5EF4-FFF2-40B4-BE49-F238E27FC236}">
                    <a16:creationId xmlns:a16="http://schemas.microsoft.com/office/drawing/2014/main" id="{A238567E-253A-430A-A2A9-EF46E2218E95}"/>
                  </a:ext>
                </a:extLst>
              </p:cNvPr>
              <p:cNvSpPr/>
              <p:nvPr/>
            </p:nvSpPr>
            <p:spPr>
              <a:xfrm>
                <a:off x="1533810" y="1687196"/>
                <a:ext cx="241430" cy="1917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8BCE555-147F-49B4-B0AB-AC6C2E59C415}"/>
                </a:ext>
              </a:extLst>
            </p:cNvPr>
            <p:cNvSpPr/>
            <p:nvPr/>
          </p:nvSpPr>
          <p:spPr>
            <a:xfrm>
              <a:off x="3632754" y="1915077"/>
              <a:ext cx="1015997" cy="33115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w</a:t>
              </a:r>
              <a:endParaRPr lang="en-US" altLang="zh-CN" sz="2800" baseline="-25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4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D6AA8-65EE-4776-8836-644CE387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如何构造分析表？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759E64-2A68-4CE6-AE86-4F430E7F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4235E7-F036-45AB-A22C-02948F4121F4}"/>
              </a:ext>
            </a:extLst>
          </p:cNvPr>
          <p:cNvSpPr/>
          <p:nvPr/>
        </p:nvSpPr>
        <p:spPr>
          <a:xfrm>
            <a:off x="5085080" y="1524001"/>
            <a:ext cx="202184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83529E-78F9-461F-87A6-C50B0DEF8CAB}"/>
              </a:ext>
            </a:extLst>
          </p:cNvPr>
          <p:cNvSpPr/>
          <p:nvPr/>
        </p:nvSpPr>
        <p:spPr>
          <a:xfrm>
            <a:off x="4318000" y="3159760"/>
            <a:ext cx="690880" cy="138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5944B7-8957-495B-8CE6-D1064864BED5}"/>
              </a:ext>
            </a:extLst>
          </p:cNvPr>
          <p:cNvSpPr/>
          <p:nvPr/>
        </p:nvSpPr>
        <p:spPr>
          <a:xfrm>
            <a:off x="7183120" y="5171440"/>
            <a:ext cx="202184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D67E91-9140-4A32-9186-DCDBD2721CE8}"/>
              </a:ext>
            </a:extLst>
          </p:cNvPr>
          <p:cNvSpPr/>
          <p:nvPr/>
        </p:nvSpPr>
        <p:spPr>
          <a:xfrm>
            <a:off x="3444240" y="5171440"/>
            <a:ext cx="2438400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语法分析器的自动生成器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B3E425E-AA06-4899-9189-014C75C98795}"/>
              </a:ext>
            </a:extLst>
          </p:cNvPr>
          <p:cNvCxnSpPr>
            <a:endCxn id="8" idx="1"/>
          </p:cNvCxnSpPr>
          <p:nvPr/>
        </p:nvCxnSpPr>
        <p:spPr>
          <a:xfrm>
            <a:off x="1432560" y="5633720"/>
            <a:ext cx="20116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495CAA2-CB5A-493E-BD44-3183D22474F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5882640" y="5633720"/>
            <a:ext cx="1300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94E92AE-51A5-4B25-A95B-A99898386BE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663440" y="2651760"/>
            <a:ext cx="1432560" cy="50800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0718811-50F8-41AC-B021-49405E0264D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2651760"/>
            <a:ext cx="2098040" cy="25196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516A9C-34B0-407D-B99C-E062148884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22880" y="2087881"/>
            <a:ext cx="2362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007213-A290-40EE-B59B-834E5ECEF8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6920" y="2087881"/>
            <a:ext cx="22199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1952280-8455-4802-8BF1-9A422CD9F395}"/>
              </a:ext>
            </a:extLst>
          </p:cNvPr>
          <p:cNvSpPr txBox="1"/>
          <p:nvPr/>
        </p:nvSpPr>
        <p:spPr>
          <a:xfrm>
            <a:off x="2438400" y="1511311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7639A4-8672-4402-ADF0-3E9D5FD8CEFF}"/>
              </a:ext>
            </a:extLst>
          </p:cNvPr>
          <p:cNvSpPr txBox="1"/>
          <p:nvPr/>
        </p:nvSpPr>
        <p:spPr>
          <a:xfrm>
            <a:off x="8194040" y="1510686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72FD63-F33F-4795-8408-BEF80C7997BD}"/>
              </a:ext>
            </a:extLst>
          </p:cNvPr>
          <p:cNvSpPr txBox="1"/>
          <p:nvPr/>
        </p:nvSpPr>
        <p:spPr>
          <a:xfrm>
            <a:off x="1455420" y="5080031"/>
            <a:ext cx="1633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6B8C70-3D14-4314-A993-BD0AF3CF8D6E}"/>
              </a:ext>
            </a:extLst>
          </p:cNvPr>
          <p:cNvSpPr/>
          <p:nvPr/>
        </p:nvSpPr>
        <p:spPr>
          <a:xfrm>
            <a:off x="3240729" y="5008266"/>
            <a:ext cx="2855271" cy="1235027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C08A5D-DA90-46B7-AACB-387497F4B55A}"/>
              </a:ext>
            </a:extLst>
          </p:cNvPr>
          <p:cNvSpPr/>
          <p:nvPr/>
        </p:nvSpPr>
        <p:spPr>
          <a:xfrm>
            <a:off x="3247143" y="6241723"/>
            <a:ext cx="2848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4538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C2436-5A52-46C1-A4E7-25676D4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对刚才观察进行归纳与提升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4AB69B-9ADD-4813-A141-353D5F9F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F91BB8-93A7-4313-8836-AB344EF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729163"/>
            <a:ext cx="11121031" cy="1472028"/>
          </a:xfrm>
        </p:spPr>
        <p:txBody>
          <a:bodyPr>
            <a:normAutofit/>
          </a:bodyPr>
          <a:lstStyle/>
          <a:p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从句子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产生式</a:t>
            </a:r>
            <a:r>
              <a:rPr lang="zh-CN" altLang="en-US" dirty="0">
                <a:latin typeface="微软雅黑" panose="020B0503020204020204" pitchFamily="34" charset="-122"/>
              </a:rPr>
              <a:t>）</a:t>
            </a:r>
            <a:r>
              <a:rPr lang="zh-CN" altLang="en-US" dirty="0"/>
              <a:t>开始推导得出的句子开头的</a:t>
            </a:r>
            <a:r>
              <a:rPr lang="zh-CN" altLang="en-US" b="1" dirty="0">
                <a:solidFill>
                  <a:srgbClr val="FF0000"/>
                </a:solidFill>
              </a:rPr>
              <a:t>所有可能终结符集合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B27946-A8D5-4A6A-963A-75A8D3363A15}"/>
              </a:ext>
            </a:extLst>
          </p:cNvPr>
          <p:cNvSpPr/>
          <p:nvPr/>
        </p:nvSpPr>
        <p:spPr>
          <a:xfrm>
            <a:off x="9686197" y="136523"/>
            <a:ext cx="2273034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57D7AE1-CD8F-4784-A083-3901B858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65284"/>
              </p:ext>
            </p:extLst>
          </p:nvPr>
        </p:nvGraphicFramePr>
        <p:xfrm>
          <a:off x="589234" y="1010739"/>
          <a:ext cx="81280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C18EF6DD-812B-4C02-9885-3FFC72B9CBAF}"/>
              </a:ext>
            </a:extLst>
          </p:cNvPr>
          <p:cNvGrpSpPr/>
          <p:nvPr/>
        </p:nvGrpSpPr>
        <p:grpSpPr>
          <a:xfrm>
            <a:off x="375009" y="1752419"/>
            <a:ext cx="5456831" cy="1795653"/>
            <a:chOff x="375009" y="1752419"/>
            <a:chExt cx="5456831" cy="179565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AAA109-CDE3-419A-AF35-474C090CE578}"/>
                </a:ext>
              </a:extLst>
            </p:cNvPr>
            <p:cNvSpPr/>
            <p:nvPr/>
          </p:nvSpPr>
          <p:spPr>
            <a:xfrm>
              <a:off x="2124061" y="1752419"/>
              <a:ext cx="407021" cy="3556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8A98D28-1F6D-4BBF-A24D-5DED1CBDB810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327572" y="2108019"/>
              <a:ext cx="775853" cy="609056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B2A36CC-3809-449D-B60C-E5BF41A231B6}"/>
                </a:ext>
              </a:extLst>
            </p:cNvPr>
            <p:cNvSpPr txBox="1"/>
            <p:nvPr/>
          </p:nvSpPr>
          <p:spPr>
            <a:xfrm>
              <a:off x="375009" y="2717075"/>
              <a:ext cx="5456831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栈顶元素为某非终结符时，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若输入某字符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，应该压入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第几条产生式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的右部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A14191-4D29-514D-891D-E5F0CCD351ED}"/>
              </a:ext>
            </a:extLst>
          </p:cNvPr>
          <p:cNvGrpSpPr/>
          <p:nvPr/>
        </p:nvGrpSpPr>
        <p:grpSpPr>
          <a:xfrm>
            <a:off x="5939122" y="2693819"/>
            <a:ext cx="3146821" cy="830997"/>
            <a:chOff x="5939122" y="2693819"/>
            <a:chExt cx="3146821" cy="830997"/>
          </a:xfrm>
        </p:grpSpPr>
        <p:sp>
          <p:nvSpPr>
            <p:cNvPr id="16" name="箭头: 右 77">
              <a:extLst>
                <a:ext uri="{FF2B5EF4-FFF2-40B4-BE49-F238E27FC236}">
                  <a16:creationId xmlns:a16="http://schemas.microsoft.com/office/drawing/2014/main" id="{384519C9-9E0C-3B48-9939-A78C4915CD42}"/>
                </a:ext>
              </a:extLst>
            </p:cNvPr>
            <p:cNvSpPr/>
            <p:nvPr/>
          </p:nvSpPr>
          <p:spPr>
            <a:xfrm>
              <a:off x="5939122" y="3022206"/>
              <a:ext cx="455995" cy="2150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883E55-3C9B-0B4B-8FF6-79064ECA7F4E}"/>
                </a:ext>
              </a:extLst>
            </p:cNvPr>
            <p:cNvSpPr txBox="1"/>
            <p:nvPr/>
          </p:nvSpPr>
          <p:spPr>
            <a:xfrm>
              <a:off x="6502400" y="2693819"/>
              <a:ext cx="2583543" cy="83099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哪条产生式可能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由该字符开始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41CA1E-D8F2-D84A-8753-1E4AD85153E5}"/>
              </a:ext>
            </a:extLst>
          </p:cNvPr>
          <p:cNvGrpSpPr/>
          <p:nvPr/>
        </p:nvGrpSpPr>
        <p:grpSpPr>
          <a:xfrm>
            <a:off x="5274984" y="3899026"/>
            <a:ext cx="2025702" cy="1095295"/>
            <a:chOff x="5274984" y="3899026"/>
            <a:chExt cx="2025702" cy="109529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E336606-43F2-6E4D-B057-BED3BA22739A}"/>
                </a:ext>
              </a:extLst>
            </p:cNvPr>
            <p:cNvSpPr/>
            <p:nvPr/>
          </p:nvSpPr>
          <p:spPr>
            <a:xfrm>
              <a:off x="5274984" y="4409546"/>
              <a:ext cx="2025702" cy="584775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</a:t>
              </a:r>
              <a:r>
                <a:rPr lang="zh-CN" altLang="en-US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endPara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箭头: 右 77">
              <a:extLst>
                <a:ext uri="{FF2B5EF4-FFF2-40B4-BE49-F238E27FC236}">
                  <a16:creationId xmlns:a16="http://schemas.microsoft.com/office/drawing/2014/main" id="{2FFF3F20-84CE-1747-8D37-87422388CD9A}"/>
                </a:ext>
              </a:extLst>
            </p:cNvPr>
            <p:cNvSpPr/>
            <p:nvPr/>
          </p:nvSpPr>
          <p:spPr>
            <a:xfrm rot="8298229">
              <a:off x="5964761" y="3899026"/>
              <a:ext cx="1124863" cy="18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79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B3F060-953C-7749-A190-3B65EA15814F}"/>
              </a:ext>
            </a:extLst>
          </p:cNvPr>
          <p:cNvSpPr/>
          <p:nvPr/>
        </p:nvSpPr>
        <p:spPr>
          <a:xfrm>
            <a:off x="7974286" y="3374756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8090"/>
              </p:ext>
            </p:extLst>
          </p:nvPr>
        </p:nvGraphicFramePr>
        <p:xfrm>
          <a:off x="589234" y="1010739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94FB39-45BF-404C-8F69-5C42935FE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393941"/>
              </p:ext>
            </p:extLst>
          </p:nvPr>
        </p:nvGraphicFramePr>
        <p:xfrm>
          <a:off x="2503759" y="3076713"/>
          <a:ext cx="348270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1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{s, t, g, 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{t}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{g}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36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94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{e}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85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{d}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948917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65D30EC-59C1-7445-B027-4ECEF345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056359"/>
            <a:ext cx="2319338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FIRST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9034461" y="1423806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1BC21E-41D8-9B48-8569-FCE4841C6586}"/>
              </a:ext>
            </a:extLst>
          </p:cNvPr>
          <p:cNvGrpSpPr/>
          <p:nvPr/>
        </p:nvGrpSpPr>
        <p:grpSpPr>
          <a:xfrm>
            <a:off x="2155418" y="1423806"/>
            <a:ext cx="4045501" cy="523220"/>
            <a:chOff x="2155418" y="1423806"/>
            <a:chExt cx="4045501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E9AB8E8-30D4-754F-B913-9B0D462C336D}"/>
                </a:ext>
              </a:extLst>
            </p:cNvPr>
            <p:cNvSpPr txBox="1"/>
            <p:nvPr/>
          </p:nvSpPr>
          <p:spPr>
            <a:xfrm>
              <a:off x="2155418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BC33F0-1748-7344-BCE8-D58C4DA7A315}"/>
                </a:ext>
              </a:extLst>
            </p:cNvPr>
            <p:cNvSpPr txBox="1"/>
            <p:nvPr/>
          </p:nvSpPr>
          <p:spPr>
            <a:xfrm>
              <a:off x="3338332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02EF8-3E51-E64F-BB2D-7D49C25EDF68}"/>
                </a:ext>
              </a:extLst>
            </p:cNvPr>
            <p:cNvSpPr txBox="1"/>
            <p:nvPr/>
          </p:nvSpPr>
          <p:spPr>
            <a:xfrm>
              <a:off x="4521246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160C4E-C563-BF4B-921A-FF464E116683}"/>
                </a:ext>
              </a:extLst>
            </p:cNvPr>
            <p:cNvSpPr txBox="1"/>
            <p:nvPr/>
          </p:nvSpPr>
          <p:spPr>
            <a:xfrm>
              <a:off x="5678405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AC91A-95E0-5A43-A8F2-478A3EF45298}"/>
              </a:ext>
            </a:extLst>
          </p:cNvPr>
          <p:cNvSpPr txBox="1"/>
          <p:nvPr/>
        </p:nvSpPr>
        <p:spPr>
          <a:xfrm>
            <a:off x="2144934" y="191185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3338332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54B0B9-4FF0-5B41-BEB8-8CBC143A6531}"/>
              </a:ext>
            </a:extLst>
          </p:cNvPr>
          <p:cNvSpPr txBox="1"/>
          <p:nvPr/>
        </p:nvSpPr>
        <p:spPr>
          <a:xfrm>
            <a:off x="4526557" y="193251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2F9E1-B7C8-9A4C-982F-3060B7878C3B}"/>
              </a:ext>
            </a:extLst>
          </p:cNvPr>
          <p:cNvSpPr txBox="1"/>
          <p:nvPr/>
        </p:nvSpPr>
        <p:spPr>
          <a:xfrm>
            <a:off x="5675750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4308B-6F69-2045-9224-C35B6BB3231A}"/>
              </a:ext>
            </a:extLst>
          </p:cNvPr>
          <p:cNvSpPr txBox="1"/>
          <p:nvPr/>
        </p:nvSpPr>
        <p:spPr>
          <a:xfrm>
            <a:off x="6822425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25A98-E784-5844-95EC-3880B333A296}"/>
              </a:ext>
            </a:extLst>
          </p:cNvPr>
          <p:cNvSpPr txBox="1"/>
          <p:nvPr/>
        </p:nvSpPr>
        <p:spPr>
          <a:xfrm>
            <a:off x="7969100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02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AE30B-88A9-564D-82A3-459EF33F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如何计算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集？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0140DB-0991-FF4D-9B97-4F9EADAC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0AAC3B-D16C-8C47-90AE-50EF01FE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4125686" cy="647187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第一个版本（近似！）：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6F72FD-0FCB-FB41-B8A6-715F110F30DA}"/>
              </a:ext>
            </a:extLst>
          </p:cNvPr>
          <p:cNvSpPr/>
          <p:nvPr/>
        </p:nvSpPr>
        <p:spPr>
          <a:xfrm>
            <a:off x="846086" y="1938049"/>
            <a:ext cx="5859296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FIRST_S(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FIRST(N), 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N; 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{a}, 	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1C2AA-6CAD-9A4D-9C35-371E1DABB9A2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BC6F7CA-E1E2-7041-8310-47F593564616}"/>
              </a:ext>
            </a:extLst>
          </p:cNvPr>
          <p:cNvSpPr txBox="1">
            <a:spLocks/>
          </p:cNvSpPr>
          <p:nvPr/>
        </p:nvSpPr>
        <p:spPr>
          <a:xfrm>
            <a:off x="838199" y="3646637"/>
            <a:ext cx="11237705" cy="297187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</a:p>
          <a:p>
            <a:pPr lvl="1"/>
            <a:r>
              <a:rPr lang="zh-CN" altLang="en-US" dirty="0"/>
              <a:t>从非终结符</a:t>
            </a:r>
            <a:r>
              <a:rPr lang="en-US" altLang="zh-CN" dirty="0"/>
              <a:t>N</a:t>
            </a:r>
            <a:r>
              <a:rPr lang="zh-CN" altLang="en-US" dirty="0"/>
              <a:t>开始推导得出的句子开头的所有可能终结符集合</a:t>
            </a:r>
            <a:endParaRPr lang="en-US" altLang="zh-CN" dirty="0"/>
          </a:p>
          <a:p>
            <a:pPr lvl="1"/>
            <a:r>
              <a:rPr kumimoji="1" lang="zh-CN" altLang="en-US" dirty="0"/>
              <a:t>计算公式</a:t>
            </a:r>
            <a:r>
              <a:rPr kumimoji="1" lang="en-US" altLang="zh-CN" dirty="0"/>
              <a:t>(</a:t>
            </a:r>
            <a:r>
              <a:rPr kumimoji="1" lang="zh-CN" altLang="en-US" dirty="0"/>
              <a:t>第一个版本，近似</a:t>
            </a:r>
            <a:r>
              <a:rPr kumimoji="1" lang="en-US" altLang="zh-CN" dirty="0"/>
              <a:t>!): </a:t>
            </a:r>
          </a:p>
          <a:p>
            <a:pPr lvl="2"/>
            <a:r>
              <a:rPr kumimoji="1" lang="zh-CN" altLang="en-US" dirty="0"/>
              <a:t>对 </a:t>
            </a:r>
            <a:r>
              <a:rPr kumimoji="1" lang="en-US" altLang="zh-CN" dirty="0"/>
              <a:t>N -&gt; a ... 		FIRST(N) ∪= {a} </a:t>
            </a:r>
          </a:p>
          <a:p>
            <a:pPr lvl="2"/>
            <a:r>
              <a:rPr kumimoji="1" lang="zh-CN" altLang="en-US" dirty="0"/>
              <a:t>对 </a:t>
            </a:r>
            <a:r>
              <a:rPr kumimoji="1" lang="en-US" altLang="zh-CN" dirty="0"/>
              <a:t>N -&gt; M ...		FIRST(N) ∪= FIRST(M) 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08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809E9-7528-FA40-84DF-C158D9E9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的不动点算法 （近似）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C66B5C-E3F8-A447-A056-1B469D9A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493AD0-BF2E-9742-B1E8-5D42F34B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1" y="1081413"/>
            <a:ext cx="7251700" cy="2717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025F72-E317-7540-9445-F8C8E7D413E8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87B7C2E-D2A7-3744-BFD0-EF2E97FC9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58919"/>
              </p:ext>
            </p:extLst>
          </p:nvPr>
        </p:nvGraphicFramePr>
        <p:xfrm>
          <a:off x="567591" y="4303989"/>
          <a:ext cx="9650466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6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1268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0EABA6-1C95-ED4C-AAE1-A6D41858C6E7}"/>
              </a:ext>
            </a:extLst>
          </p:cNvPr>
          <p:cNvGrpSpPr/>
          <p:nvPr/>
        </p:nvGrpSpPr>
        <p:grpSpPr>
          <a:xfrm>
            <a:off x="3019407" y="4851627"/>
            <a:ext cx="463589" cy="1667429"/>
            <a:chOff x="3019407" y="4851627"/>
            <a:chExt cx="463589" cy="166742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1925448-C520-8E48-98E5-2D51538D07AE}"/>
                </a:ext>
              </a:extLst>
            </p:cNvPr>
            <p:cNvSpPr/>
            <p:nvPr/>
          </p:nvSpPr>
          <p:spPr>
            <a:xfrm>
              <a:off x="3019407" y="4851627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A8A5CB-EAA4-CC4E-8864-69C330C41252}"/>
                </a:ext>
              </a:extLst>
            </p:cNvPr>
            <p:cNvSpPr/>
            <p:nvPr/>
          </p:nvSpPr>
          <p:spPr>
            <a:xfrm>
              <a:off x="3019407" y="5415342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EA1454C-03E4-BC41-A2D0-439A9952A1AF}"/>
                </a:ext>
              </a:extLst>
            </p:cNvPr>
            <p:cNvSpPr/>
            <p:nvPr/>
          </p:nvSpPr>
          <p:spPr>
            <a:xfrm>
              <a:off x="3019407" y="5995836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F5B8DCE-422F-7947-943E-9F6DFC3BE159}"/>
              </a:ext>
            </a:extLst>
          </p:cNvPr>
          <p:cNvSpPr/>
          <p:nvPr/>
        </p:nvSpPr>
        <p:spPr>
          <a:xfrm>
            <a:off x="4929235" y="4869568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2AA912-30E4-674E-B82E-3DBBC6836990}"/>
              </a:ext>
            </a:extLst>
          </p:cNvPr>
          <p:cNvSpPr/>
          <p:nvPr/>
        </p:nvSpPr>
        <p:spPr>
          <a:xfrm>
            <a:off x="4339332" y="5433283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B74223-2181-2A46-AECA-4DFA6C466DEB}"/>
              </a:ext>
            </a:extLst>
          </p:cNvPr>
          <p:cNvSpPr/>
          <p:nvPr/>
        </p:nvSpPr>
        <p:spPr>
          <a:xfrm>
            <a:off x="4654320" y="601377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4DD5CD-6CF3-A348-8EF7-EE8FC330BE10}"/>
              </a:ext>
            </a:extLst>
          </p:cNvPr>
          <p:cNvSpPr/>
          <p:nvPr/>
        </p:nvSpPr>
        <p:spPr>
          <a:xfrm>
            <a:off x="6317469" y="4869568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43DE4D-C1B6-8742-B765-6076678C0A01}"/>
              </a:ext>
            </a:extLst>
          </p:cNvPr>
          <p:cNvSpPr/>
          <p:nvPr/>
        </p:nvSpPr>
        <p:spPr>
          <a:xfrm>
            <a:off x="6317469" y="5433283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520293-BC46-8E43-949D-E6BBF49439DF}"/>
              </a:ext>
            </a:extLst>
          </p:cNvPr>
          <p:cNvSpPr/>
          <p:nvPr/>
        </p:nvSpPr>
        <p:spPr>
          <a:xfrm>
            <a:off x="6632457" y="6013777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49B15F-4DEB-9849-84BB-5548D0B6C6AD}"/>
              </a:ext>
            </a:extLst>
          </p:cNvPr>
          <p:cNvSpPr/>
          <p:nvPr/>
        </p:nvSpPr>
        <p:spPr>
          <a:xfrm>
            <a:off x="8422505" y="4888221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5EF297-2654-8842-A1ED-D151B2BDBC1F}"/>
              </a:ext>
            </a:extLst>
          </p:cNvPr>
          <p:cNvSpPr/>
          <p:nvPr/>
        </p:nvSpPr>
        <p:spPr>
          <a:xfrm>
            <a:off x="8422505" y="5451936"/>
            <a:ext cx="164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s,t,g,w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F64161-859C-4648-BC6E-546B32E48FD5}"/>
              </a:ext>
            </a:extLst>
          </p:cNvPr>
          <p:cNvSpPr/>
          <p:nvPr/>
        </p:nvSpPr>
        <p:spPr>
          <a:xfrm>
            <a:off x="8737493" y="6032430"/>
            <a:ext cx="1013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71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/>
        </p:nvGraphicFramePr>
        <p:xfrm>
          <a:off x="589234" y="1010739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194FB39-45BF-404C-8F69-5C42935FE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010700"/>
              </p:ext>
            </p:extLst>
          </p:nvPr>
        </p:nvGraphicFramePr>
        <p:xfrm>
          <a:off x="8499598" y="3042198"/>
          <a:ext cx="348270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1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218598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{s, t, g, 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{s}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{t}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{g}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36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{w}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94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{e}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85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{d}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948917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65D30EC-59C1-7445-B027-4ECEF345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71" y="5183508"/>
            <a:ext cx="2319338" cy="65722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589234" y="2835858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61BC21E-41D8-9B48-8569-FCE4841C6586}"/>
              </a:ext>
            </a:extLst>
          </p:cNvPr>
          <p:cNvGrpSpPr/>
          <p:nvPr/>
        </p:nvGrpSpPr>
        <p:grpSpPr>
          <a:xfrm>
            <a:off x="2155418" y="1423806"/>
            <a:ext cx="4045501" cy="523220"/>
            <a:chOff x="2155418" y="1423806"/>
            <a:chExt cx="4045501" cy="5232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E9AB8E8-30D4-754F-B913-9B0D462C336D}"/>
                </a:ext>
              </a:extLst>
            </p:cNvPr>
            <p:cNvSpPr txBox="1"/>
            <p:nvPr/>
          </p:nvSpPr>
          <p:spPr>
            <a:xfrm>
              <a:off x="2155418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BC33F0-1748-7344-BCE8-D58C4DA7A315}"/>
                </a:ext>
              </a:extLst>
            </p:cNvPr>
            <p:cNvSpPr txBox="1"/>
            <p:nvPr/>
          </p:nvSpPr>
          <p:spPr>
            <a:xfrm>
              <a:off x="3338332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02EF8-3E51-E64F-BB2D-7D49C25EDF68}"/>
                </a:ext>
              </a:extLst>
            </p:cNvPr>
            <p:cNvSpPr txBox="1"/>
            <p:nvPr/>
          </p:nvSpPr>
          <p:spPr>
            <a:xfrm>
              <a:off x="4521246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3160C4E-C563-BF4B-921A-FF464E116683}"/>
                </a:ext>
              </a:extLst>
            </p:cNvPr>
            <p:cNvSpPr txBox="1"/>
            <p:nvPr/>
          </p:nvSpPr>
          <p:spPr>
            <a:xfrm>
              <a:off x="5678405" y="1423806"/>
              <a:ext cx="522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AC91A-95E0-5A43-A8F2-478A3EF45298}"/>
              </a:ext>
            </a:extLst>
          </p:cNvPr>
          <p:cNvSpPr txBox="1"/>
          <p:nvPr/>
        </p:nvSpPr>
        <p:spPr>
          <a:xfrm>
            <a:off x="2144934" y="191185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3338332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54B0B9-4FF0-5B41-BEB8-8CBC143A6531}"/>
              </a:ext>
            </a:extLst>
          </p:cNvPr>
          <p:cNvSpPr txBox="1"/>
          <p:nvPr/>
        </p:nvSpPr>
        <p:spPr>
          <a:xfrm>
            <a:off x="4526557" y="193251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2F9E1-B7C8-9A4C-982F-3060B7878C3B}"/>
              </a:ext>
            </a:extLst>
          </p:cNvPr>
          <p:cNvSpPr txBox="1"/>
          <p:nvPr/>
        </p:nvSpPr>
        <p:spPr>
          <a:xfrm>
            <a:off x="5675750" y="192513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4308B-6F69-2045-9224-C35B6BB3231A}"/>
              </a:ext>
            </a:extLst>
          </p:cNvPr>
          <p:cNvSpPr txBox="1"/>
          <p:nvPr/>
        </p:nvSpPr>
        <p:spPr>
          <a:xfrm>
            <a:off x="6822425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25A98-E784-5844-95EC-3880B333A296}"/>
              </a:ext>
            </a:extLst>
          </p:cNvPr>
          <p:cNvSpPr txBox="1"/>
          <p:nvPr/>
        </p:nvSpPr>
        <p:spPr>
          <a:xfrm>
            <a:off x="7969100" y="235487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FFFA57-4D15-4994-9459-33B276D1FD1D}"/>
              </a:ext>
            </a:extLst>
          </p:cNvPr>
          <p:cNvSpPr/>
          <p:nvPr/>
        </p:nvSpPr>
        <p:spPr>
          <a:xfrm>
            <a:off x="9512818" y="158202"/>
            <a:ext cx="2563086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305592D-81C3-4AC8-A32D-93C2CDCC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965561"/>
              </p:ext>
            </p:extLst>
          </p:nvPr>
        </p:nvGraphicFramePr>
        <p:xfrm>
          <a:off x="2155418" y="4381915"/>
          <a:ext cx="2588624" cy="205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1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9260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{s, t, g, w}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{s, t, g, w}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{e, d}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E169622F-CB06-463A-8FBD-4E2FC56F53CF}"/>
              </a:ext>
            </a:extLst>
          </p:cNvPr>
          <p:cNvSpPr txBox="1">
            <a:spLocks/>
          </p:cNvSpPr>
          <p:nvPr/>
        </p:nvSpPr>
        <p:spPr>
          <a:xfrm>
            <a:off x="5058637" y="5183507"/>
            <a:ext cx="3482704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28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4" grpId="0"/>
      <p:bldP spid="15" grpId="0"/>
      <p:bldP spid="16" grpId="0"/>
      <p:bldP spid="17" grpId="0"/>
      <p:bldP spid="18" grpId="0"/>
      <p:bldP spid="19" grpId="0"/>
      <p:bldP spid="2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DBAF-77E0-4CB0-A8A4-DBD0C797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25447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近似版本的</a:t>
            </a:r>
            <a:r>
              <a:rPr lang="en-US" altLang="zh-CN" dirty="0"/>
              <a:t>FIRST</a:t>
            </a:r>
            <a:r>
              <a:rPr lang="zh-CN" altLang="en-US" dirty="0"/>
              <a:t>集算法有问题么？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C8D786-32BC-4A6D-90D4-FACF50E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69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242122-1F4F-440F-A8B6-B31BBBACE0AC}"/>
              </a:ext>
            </a:extLst>
          </p:cNvPr>
          <p:cNvSpPr/>
          <p:nvPr/>
        </p:nvSpPr>
        <p:spPr>
          <a:xfrm>
            <a:off x="8428417" y="191038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D28A6B3-EA5E-4D15-8473-F691FDED6D2A}"/>
              </a:ext>
            </a:extLst>
          </p:cNvPr>
          <p:cNvGrpSpPr/>
          <p:nvPr/>
        </p:nvGrpSpPr>
        <p:grpSpPr>
          <a:xfrm>
            <a:off x="355869" y="1103511"/>
            <a:ext cx="7161261" cy="3001129"/>
            <a:chOff x="113299" y="3746026"/>
            <a:chExt cx="7161261" cy="30011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0B49F-C274-44F2-BCDC-D6A04475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99" y="3746026"/>
              <a:ext cx="7161261" cy="30011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EF2CBE-316D-4F29-A349-85BA71DE1FA8}"/>
                </a:ext>
              </a:extLst>
            </p:cNvPr>
            <p:cNvSpPr txBox="1"/>
            <p:nvPr/>
          </p:nvSpPr>
          <p:spPr>
            <a:xfrm>
              <a:off x="5059680" y="3982720"/>
              <a:ext cx="1757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近似版本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32C8DCD-9443-4885-8972-D769DC7916C6}"/>
              </a:ext>
            </a:extLst>
          </p:cNvPr>
          <p:cNvSpPr/>
          <p:nvPr/>
        </p:nvSpPr>
        <p:spPr>
          <a:xfrm>
            <a:off x="11565643" y="1902891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F113DBD-7D77-4036-9BB5-9748A4CD8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51984"/>
              </p:ext>
            </p:extLst>
          </p:nvPr>
        </p:nvGraphicFramePr>
        <p:xfrm>
          <a:off x="567591" y="4303989"/>
          <a:ext cx="9650466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6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71268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0BDCB8-1943-4DF1-8E99-2BC5950153C9}"/>
              </a:ext>
            </a:extLst>
          </p:cNvPr>
          <p:cNvGrpSpPr/>
          <p:nvPr/>
        </p:nvGrpSpPr>
        <p:grpSpPr>
          <a:xfrm>
            <a:off x="3019407" y="4851627"/>
            <a:ext cx="463589" cy="1667429"/>
            <a:chOff x="3019407" y="4851627"/>
            <a:chExt cx="463589" cy="166742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1C2DD3A-EF2B-440D-B91B-1B2608BBD2A5}"/>
                </a:ext>
              </a:extLst>
            </p:cNvPr>
            <p:cNvSpPr/>
            <p:nvPr/>
          </p:nvSpPr>
          <p:spPr>
            <a:xfrm>
              <a:off x="3019407" y="4851627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5659B44-3D9B-458E-A647-E92A05FC639F}"/>
                </a:ext>
              </a:extLst>
            </p:cNvPr>
            <p:cNvSpPr/>
            <p:nvPr/>
          </p:nvSpPr>
          <p:spPr>
            <a:xfrm>
              <a:off x="3019407" y="5415342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66B0AE-0AE5-4100-9BB9-3144AC13D588}"/>
                </a:ext>
              </a:extLst>
            </p:cNvPr>
            <p:cNvSpPr/>
            <p:nvPr/>
          </p:nvSpPr>
          <p:spPr>
            <a:xfrm>
              <a:off x="3019407" y="5995836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ACC18BC-F251-4D3A-9A00-79ACCBBE3661}"/>
              </a:ext>
            </a:extLst>
          </p:cNvPr>
          <p:cNvSpPr/>
          <p:nvPr/>
        </p:nvSpPr>
        <p:spPr>
          <a:xfrm>
            <a:off x="4809812" y="4869568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BE86A3-24D7-417D-83C3-5A5338882A0C}"/>
              </a:ext>
            </a:extLst>
          </p:cNvPr>
          <p:cNvSpPr/>
          <p:nvPr/>
        </p:nvSpPr>
        <p:spPr>
          <a:xfrm>
            <a:off x="4836263" y="5433283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220F53-E2F1-46B3-97FA-0F3A8BD72B5F}"/>
              </a:ext>
            </a:extLst>
          </p:cNvPr>
          <p:cNvSpPr/>
          <p:nvPr/>
        </p:nvSpPr>
        <p:spPr>
          <a:xfrm>
            <a:off x="4681572" y="6013777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AB3079-E1A8-40D3-B49B-9587AD9B32B4}"/>
              </a:ext>
            </a:extLst>
          </p:cNvPr>
          <p:cNvSpPr/>
          <p:nvPr/>
        </p:nvSpPr>
        <p:spPr>
          <a:xfrm>
            <a:off x="6488992" y="486956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751A1F-F0C6-42B5-8567-F538743CE978}"/>
              </a:ext>
            </a:extLst>
          </p:cNvPr>
          <p:cNvSpPr/>
          <p:nvPr/>
        </p:nvSpPr>
        <p:spPr>
          <a:xfrm>
            <a:off x="6814400" y="5433283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AFA5CE-19CC-4F77-9C92-287E23491150}"/>
              </a:ext>
            </a:extLst>
          </p:cNvPr>
          <p:cNvSpPr/>
          <p:nvPr/>
        </p:nvSpPr>
        <p:spPr>
          <a:xfrm>
            <a:off x="6659709" y="6013777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F9330B6-7F99-44C1-899F-DC0508C0800E}"/>
              </a:ext>
            </a:extLst>
          </p:cNvPr>
          <p:cNvSpPr/>
          <p:nvPr/>
        </p:nvSpPr>
        <p:spPr>
          <a:xfrm>
            <a:off x="8594028" y="4888221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71AE90-0FD0-4439-8F6A-70F46D2089B9}"/>
              </a:ext>
            </a:extLst>
          </p:cNvPr>
          <p:cNvSpPr/>
          <p:nvPr/>
        </p:nvSpPr>
        <p:spPr>
          <a:xfrm>
            <a:off x="8919436" y="545193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53A0B3-6517-469A-889C-097AE0768422}"/>
              </a:ext>
            </a:extLst>
          </p:cNvPr>
          <p:cNvSpPr/>
          <p:nvPr/>
        </p:nvSpPr>
        <p:spPr>
          <a:xfrm>
            <a:off x="8764744" y="6032430"/>
            <a:ext cx="9589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2E11A2-1C96-4535-A0B1-4E5CABA2F179}"/>
              </a:ext>
            </a:extLst>
          </p:cNvPr>
          <p:cNvSpPr/>
          <p:nvPr/>
        </p:nvSpPr>
        <p:spPr>
          <a:xfrm>
            <a:off x="10035874" y="1846944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35D6E2B-6DC4-409A-A34B-34FD038F0E82}"/>
              </a:ext>
            </a:extLst>
          </p:cNvPr>
          <p:cNvSpPr/>
          <p:nvPr/>
        </p:nvSpPr>
        <p:spPr>
          <a:xfrm>
            <a:off x="10573005" y="2195279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C504E20-571F-4E11-A3BB-8EBDEE4D5900}"/>
              </a:ext>
            </a:extLst>
          </p:cNvPr>
          <p:cNvSpPr/>
          <p:nvPr/>
        </p:nvSpPr>
        <p:spPr>
          <a:xfrm>
            <a:off x="9949191" y="2597050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45DB9F-2895-4D1B-BD44-BB7840D31384}"/>
              </a:ext>
            </a:extLst>
          </p:cNvPr>
          <p:cNvSpPr/>
          <p:nvPr/>
        </p:nvSpPr>
        <p:spPr>
          <a:xfrm>
            <a:off x="10042164" y="2968292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6502C40-6580-4B10-8B11-24E2E2DA4AC0}"/>
              </a:ext>
            </a:extLst>
          </p:cNvPr>
          <p:cNvSpPr/>
          <p:nvPr/>
        </p:nvSpPr>
        <p:spPr>
          <a:xfrm>
            <a:off x="9949191" y="332424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B478C0-CF8E-40D8-95CE-95AF7552025A}"/>
              </a:ext>
            </a:extLst>
          </p:cNvPr>
          <p:cNvSpPr/>
          <p:nvPr/>
        </p:nvSpPr>
        <p:spPr>
          <a:xfrm>
            <a:off x="9938769" y="3736754"/>
            <a:ext cx="67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891A7A7-C1B7-4EE4-9098-9A9E5E07E8E4}"/>
              </a:ext>
            </a:extLst>
          </p:cNvPr>
          <p:cNvSpPr/>
          <p:nvPr/>
        </p:nvSpPr>
        <p:spPr>
          <a:xfrm>
            <a:off x="9347521" y="2269776"/>
            <a:ext cx="2317404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45EA149-ABC1-45A0-BE26-3A25DB45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968" y="127970"/>
            <a:ext cx="4642120" cy="17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66F13-1197-4329-B30A-B523F42C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例子：语法错误处理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1A908-CFDF-40E3-BDAE-4D549C9D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9A928-7024-49F6-B20C-B4CEF436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83" y="1192511"/>
            <a:ext cx="3070807" cy="17848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C1B87E-1658-45B1-93E5-7AE20266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06" y="3186387"/>
            <a:ext cx="9712712" cy="31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DBAF-77E0-4CB0-A8A4-DBD0C79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C8D786-32BC-4A6D-90D4-FACF50E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70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D28A6B3-EA5E-4D15-8473-F691FDED6D2A}"/>
              </a:ext>
            </a:extLst>
          </p:cNvPr>
          <p:cNvGrpSpPr/>
          <p:nvPr/>
        </p:nvGrpSpPr>
        <p:grpSpPr>
          <a:xfrm>
            <a:off x="355869" y="1103511"/>
            <a:ext cx="7161261" cy="3001129"/>
            <a:chOff x="113299" y="3746026"/>
            <a:chExt cx="7161261" cy="30011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0B49F-C274-44F2-BCDC-D6A044755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99" y="3746026"/>
              <a:ext cx="7161261" cy="30011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4EF2CBE-316D-4F29-A349-85BA71DE1FA8}"/>
                </a:ext>
              </a:extLst>
            </p:cNvPr>
            <p:cNvSpPr txBox="1"/>
            <p:nvPr/>
          </p:nvSpPr>
          <p:spPr>
            <a:xfrm>
              <a:off x="5059680" y="3982720"/>
              <a:ext cx="1757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近似版本</a:t>
              </a:r>
            </a:p>
          </p:txBody>
        </p:sp>
      </p:grpSp>
      <p:sp>
        <p:nvSpPr>
          <p:cNvPr id="34" name="内容占位符 3">
            <a:extLst>
              <a:ext uri="{FF2B5EF4-FFF2-40B4-BE49-F238E27FC236}">
                <a16:creationId xmlns:a16="http://schemas.microsoft.com/office/drawing/2014/main" id="{11C71E53-4504-4B78-9056-5551A3FE0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90" y="4290213"/>
            <a:ext cx="10515600" cy="2455164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zh-CN" altLang="en-US" dirty="0"/>
              <a:t>计算一个产生式的</a:t>
            </a:r>
            <a:r>
              <a:rPr lang="en-US" altLang="zh-CN" dirty="0"/>
              <a:t>FIRST</a:t>
            </a:r>
            <a:r>
              <a:rPr lang="zh-CN" altLang="en-US" dirty="0"/>
              <a:t>集：</a:t>
            </a:r>
            <a:r>
              <a:rPr lang="en-US" altLang="zh-CN" dirty="0"/>
              <a:t>FIRST_S(</a:t>
            </a:r>
            <a:r>
              <a:rPr lang="el-GR" altLang="zh-CN" dirty="0">
                <a:latin typeface="微软雅黑" panose="020B0503020204020204" pitchFamily="34" charset="-122"/>
              </a:rPr>
              <a:t>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r>
              <a:rPr lang="el-GR" altLang="zh-CN" dirty="0">
                <a:latin typeface="微软雅黑" panose="020B0503020204020204" pitchFamily="34" charset="-122"/>
              </a:rPr>
              <a:t> β</a:t>
            </a:r>
            <a:r>
              <a:rPr lang="en-US" altLang="zh-CN" baseline="-25000" dirty="0">
                <a:latin typeface="微软雅黑" panose="020B0503020204020204" pitchFamily="34" charset="-122"/>
              </a:rPr>
              <a:t>n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一般情况下需要知道某个非终结符</a:t>
            </a:r>
            <a:r>
              <a:rPr lang="zh-CN" altLang="en-US" b="1" dirty="0">
                <a:solidFill>
                  <a:srgbClr val="0000FF"/>
                </a:solidFill>
              </a:rPr>
              <a:t>是否可以推出空串</a:t>
            </a: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NULLABLE</a:t>
            </a:r>
            <a:r>
              <a:rPr lang="zh-CN" altLang="en-US" b="1" dirty="0">
                <a:solidFill>
                  <a:srgbClr val="FF0000"/>
                </a:solidFill>
              </a:rPr>
              <a:t>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并且一般需要知道在某个非终结符</a:t>
            </a:r>
            <a:r>
              <a:rPr lang="zh-CN" altLang="en-US" b="1" dirty="0">
                <a:solidFill>
                  <a:srgbClr val="0000FF"/>
                </a:solidFill>
              </a:rPr>
              <a:t>后面跟着什么符号</a:t>
            </a: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跟随集</a:t>
            </a:r>
            <a:r>
              <a:rPr lang="en-US" altLang="zh-CN" b="1" dirty="0">
                <a:solidFill>
                  <a:srgbClr val="FF0000"/>
                </a:solidFill>
              </a:rPr>
              <a:t>FOLLOW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29F7FC-54E1-4855-8AE9-A9FE55CFBD7A}"/>
              </a:ext>
            </a:extLst>
          </p:cNvPr>
          <p:cNvSpPr txBox="1"/>
          <p:nvPr/>
        </p:nvSpPr>
        <p:spPr>
          <a:xfrm>
            <a:off x="8988381" y="4824705"/>
            <a:ext cx="175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D5B2F3-8936-4E9F-BE67-2FA1BF7382C7}"/>
              </a:ext>
            </a:extLst>
          </p:cNvPr>
          <p:cNvSpPr/>
          <p:nvPr/>
        </p:nvSpPr>
        <p:spPr>
          <a:xfrm>
            <a:off x="8428417" y="191038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B787A4E-4153-439A-AAAA-1E4C8343BADC}"/>
              </a:ext>
            </a:extLst>
          </p:cNvPr>
          <p:cNvSpPr/>
          <p:nvPr/>
        </p:nvSpPr>
        <p:spPr>
          <a:xfrm>
            <a:off x="11565643" y="1902891"/>
            <a:ext cx="6233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FAC30CE-2AAF-4177-897E-37F0487CEF41}"/>
              </a:ext>
            </a:extLst>
          </p:cNvPr>
          <p:cNvSpPr/>
          <p:nvPr/>
        </p:nvSpPr>
        <p:spPr>
          <a:xfrm>
            <a:off x="10035874" y="1846944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39D96F3-42B0-4255-B087-AF64E56E6D2E}"/>
              </a:ext>
            </a:extLst>
          </p:cNvPr>
          <p:cNvSpPr/>
          <p:nvPr/>
        </p:nvSpPr>
        <p:spPr>
          <a:xfrm>
            <a:off x="10573005" y="2195279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374435-AFB4-46F0-850D-8DE8A6BD8A9A}"/>
              </a:ext>
            </a:extLst>
          </p:cNvPr>
          <p:cNvSpPr/>
          <p:nvPr/>
        </p:nvSpPr>
        <p:spPr>
          <a:xfrm>
            <a:off x="9949191" y="2597050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A7A7AE-C562-4639-9AC7-A0043233E9D7}"/>
              </a:ext>
            </a:extLst>
          </p:cNvPr>
          <p:cNvSpPr/>
          <p:nvPr/>
        </p:nvSpPr>
        <p:spPr>
          <a:xfrm>
            <a:off x="10042164" y="2968292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FB35C64-974E-465B-AEA1-E8865DEEF3DF}"/>
              </a:ext>
            </a:extLst>
          </p:cNvPr>
          <p:cNvSpPr/>
          <p:nvPr/>
        </p:nvSpPr>
        <p:spPr>
          <a:xfrm>
            <a:off x="9949191" y="3324246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74A555B-EA4E-4BB8-A4F1-2AE73DA1AF51}"/>
              </a:ext>
            </a:extLst>
          </p:cNvPr>
          <p:cNvSpPr/>
          <p:nvPr/>
        </p:nvSpPr>
        <p:spPr>
          <a:xfrm>
            <a:off x="9938769" y="3736754"/>
            <a:ext cx="670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96E9E07-347E-4AAA-A130-44C3FFF43DF6}"/>
              </a:ext>
            </a:extLst>
          </p:cNvPr>
          <p:cNvSpPr/>
          <p:nvPr/>
        </p:nvSpPr>
        <p:spPr>
          <a:xfrm>
            <a:off x="9347521" y="2269776"/>
            <a:ext cx="2317404" cy="40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2980D-05CC-4597-88ED-D543F0792EDD}"/>
              </a:ext>
            </a:extLst>
          </p:cNvPr>
          <p:cNvSpPr/>
          <p:nvPr/>
        </p:nvSpPr>
        <p:spPr>
          <a:xfrm>
            <a:off x="-238760" y="1010724"/>
            <a:ext cx="13299440" cy="31867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3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 animBg="1"/>
      <p:bldP spid="35" grpId="0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A557A-326A-4A9B-B9E0-5B34BA6F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330CC3-0994-4DEE-A75F-57410696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1DE80E-24C6-4761-8E07-E4DA9097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归纳定义：</a:t>
            </a:r>
          </a:p>
          <a:p>
            <a:r>
              <a:rPr lang="zh-CN" altLang="en-US" dirty="0"/>
              <a:t>非终结符</a:t>
            </a:r>
            <a:r>
              <a:rPr lang="en-US" altLang="zh-CN" dirty="0"/>
              <a:t>X</a:t>
            </a:r>
            <a:r>
              <a:rPr lang="zh-CN" altLang="en-US" dirty="0"/>
              <a:t>属于集合</a:t>
            </a:r>
            <a:r>
              <a:rPr lang="en-US" altLang="zh-CN" dirty="0"/>
              <a:t>NULLABLE</a:t>
            </a:r>
            <a:r>
              <a:rPr lang="zh-CN" altLang="en-US" dirty="0"/>
              <a:t>，当且仅当：</a:t>
            </a:r>
          </a:p>
          <a:p>
            <a:pPr lvl="1"/>
            <a:r>
              <a:rPr lang="zh-CN" altLang="en-US" dirty="0"/>
              <a:t>基本情况：</a:t>
            </a:r>
          </a:p>
          <a:p>
            <a:pPr lvl="2"/>
            <a:r>
              <a:rPr lang="en-US" altLang="zh-CN" b="1" dirty="0">
                <a:solidFill>
                  <a:srgbClr val="0000FF"/>
                </a:solidFill>
              </a:rPr>
              <a:t>X -&gt; 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r>
              <a:rPr lang="en-US" altLang="zh-CN" b="1" dirty="0">
                <a:solidFill>
                  <a:srgbClr val="0000FF"/>
                </a:solidFill>
              </a:rPr>
              <a:t>|…</a:t>
            </a:r>
          </a:p>
          <a:p>
            <a:pPr lvl="1"/>
            <a:r>
              <a:rPr lang="zh-CN" altLang="en-US" dirty="0"/>
              <a:t>归纳情况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b="1" dirty="0">
                <a:solidFill>
                  <a:srgbClr val="0000FF"/>
                </a:solidFill>
              </a:rPr>
              <a:t>X -&gt; 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 …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endParaRPr lang="en-US" altLang="zh-CN" b="1" baseline="-25000" dirty="0">
              <a:solidFill>
                <a:srgbClr val="0000FF"/>
              </a:solidFill>
            </a:endParaRPr>
          </a:p>
          <a:p>
            <a:pPr lvl="3"/>
            <a:r>
              <a:rPr lang="en-US" altLang="zh-CN" b="1" dirty="0">
                <a:solidFill>
                  <a:srgbClr val="0000FF"/>
                </a:solidFill>
              </a:rPr>
              <a:t>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, …,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zh-CN" altLang="en-US" b="1" dirty="0">
                <a:solidFill>
                  <a:srgbClr val="0000FF"/>
                </a:solidFill>
              </a:rPr>
              <a:t>是</a:t>
            </a:r>
            <a:r>
              <a:rPr lang="en-US" altLang="zh-CN" b="1" dirty="0">
                <a:solidFill>
                  <a:srgbClr val="0000FF"/>
                </a:solidFill>
              </a:rPr>
              <a:t>n</a:t>
            </a:r>
            <a:r>
              <a:rPr lang="zh-CN" altLang="en-US" b="1" dirty="0">
                <a:solidFill>
                  <a:srgbClr val="0000FF"/>
                </a:solidFill>
              </a:rPr>
              <a:t>个非终结符，且都属于</a:t>
            </a:r>
            <a:r>
              <a:rPr lang="en-US" altLang="zh-CN" b="1" dirty="0">
                <a:solidFill>
                  <a:srgbClr val="0000FF"/>
                </a:solidFill>
              </a:rPr>
              <a:t>NULLABLE</a:t>
            </a:r>
            <a:r>
              <a:rPr lang="zh-CN" altLang="en-US" b="1" dirty="0">
                <a:solidFill>
                  <a:srgbClr val="0000FF"/>
                </a:solidFill>
              </a:rPr>
              <a:t>集</a:t>
            </a:r>
          </a:p>
        </p:txBody>
      </p:sp>
    </p:spTree>
    <p:extLst>
      <p:ext uri="{BB962C8B-B14F-4D97-AF65-F5344CB8AC3E}">
        <p14:creationId xmlns:p14="http://schemas.microsoft.com/office/powerpoint/2010/main" val="683114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D18AD-0DD9-48CE-B6DF-930CD32A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A55FA0-EE40-49B7-ADAB-DDCBC537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3D0673-9995-4DE2-BCD7-4F5F3417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518"/>
            <a:ext cx="12192000" cy="44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43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9DD6E-D66E-4058-A2CB-8E52290E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NULLABLE</a:t>
            </a:r>
            <a:r>
              <a:rPr lang="zh-CN" altLang="en-US" dirty="0"/>
              <a:t>集合算法：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153DBD-496C-4D70-8D9E-18D52FD5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D1DA8E-10C5-46F3-BBB9-043439B895CF}"/>
              </a:ext>
            </a:extLst>
          </p:cNvPr>
          <p:cNvSpPr/>
          <p:nvPr/>
        </p:nvSpPr>
        <p:spPr>
          <a:xfrm>
            <a:off x="9556750" y="1043513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1E59B4-ADCF-41FD-BDDD-81D2686F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6" y="874598"/>
            <a:ext cx="8309424" cy="301718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FD2376-155D-4EAA-A521-F871BF5E4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605334"/>
              </p:ext>
            </p:extLst>
          </p:nvPr>
        </p:nvGraphicFramePr>
        <p:xfrm>
          <a:off x="418012" y="4700087"/>
          <a:ext cx="10218056" cy="11144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2838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219765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2136144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2151512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2182247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Round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131579E-626E-49B9-B9A6-518D688009EB}"/>
              </a:ext>
            </a:extLst>
          </p:cNvPr>
          <p:cNvSpPr/>
          <p:nvPr/>
        </p:nvSpPr>
        <p:spPr>
          <a:xfrm>
            <a:off x="3313795" y="5240033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C1256A-A10B-4770-A1AD-D734F0A93248}"/>
              </a:ext>
            </a:extLst>
          </p:cNvPr>
          <p:cNvSpPr/>
          <p:nvPr/>
        </p:nvSpPr>
        <p:spPr>
          <a:xfrm>
            <a:off x="4674781" y="5240033"/>
            <a:ext cx="111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{Y, X}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D83C1A-D242-4DDB-929B-3F4DAE88E9B6}"/>
              </a:ext>
            </a:extLst>
          </p:cNvPr>
          <p:cNvSpPr/>
          <p:nvPr/>
        </p:nvSpPr>
        <p:spPr>
          <a:xfrm>
            <a:off x="6828701" y="5237187"/>
            <a:ext cx="1115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{Y, X}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5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7944D-3C43-42B6-B92B-9615A8F0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</a:t>
            </a:r>
            <a:r>
              <a:rPr lang="zh-CN" altLang="en-US" dirty="0"/>
              <a:t>集合的完整计算公式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421623-F848-403B-9865-B1896435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7F6AC5-ED8A-451F-ACC9-EEDE7599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878"/>
            <a:ext cx="7543800" cy="3887599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FIRST(N):</a:t>
            </a:r>
            <a:endParaRPr lang="zh-CN" altLang="en-US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X -&gt; a</a:t>
            </a:r>
          </a:p>
          <a:p>
            <a:pPr lvl="2"/>
            <a:r>
              <a:rPr lang="en-US" altLang="zh-CN" b="1" dirty="0"/>
              <a:t>FIRST (X) ∪= {a}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X -&gt; Y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 Y</a:t>
            </a:r>
            <a:r>
              <a:rPr lang="en-US" altLang="zh-CN" b="1" baseline="-25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 … </a:t>
            </a:r>
            <a:r>
              <a:rPr lang="en-US" altLang="zh-CN" b="1" dirty="0" err="1">
                <a:solidFill>
                  <a:srgbClr val="0000FF"/>
                </a:solidFill>
              </a:rPr>
              <a:t>Y</a:t>
            </a:r>
            <a:r>
              <a:rPr lang="en-US" altLang="zh-CN" b="1" baseline="-25000" dirty="0" err="1">
                <a:solidFill>
                  <a:srgbClr val="0000FF"/>
                </a:solidFill>
              </a:rPr>
              <a:t>n</a:t>
            </a:r>
            <a:endParaRPr lang="en-US" altLang="zh-CN" b="1" baseline="-25000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/>
              <a:t>FIRST (X) ∪= FIRST(Y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)</a:t>
            </a:r>
          </a:p>
          <a:p>
            <a:pPr lvl="2"/>
            <a:r>
              <a:rPr lang="en-US" altLang="zh-CN" b="1" dirty="0"/>
              <a:t>if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∈NULLABLE,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FIRST (X) ∪= FIRST(Y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zh-CN" b="1" dirty="0"/>
              <a:t>if 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r>
              <a:rPr lang="en-US" altLang="zh-CN" b="1" baseline="-25000" dirty="0">
                <a:solidFill>
                  <a:srgbClr val="FF0000"/>
                </a:solidFill>
              </a:rPr>
              <a:t>1</a:t>
            </a:r>
            <a:r>
              <a:rPr lang="en-US" altLang="zh-CN" b="1" dirty="0">
                <a:solidFill>
                  <a:srgbClr val="FF0000"/>
                </a:solidFill>
              </a:rPr>
              <a:t>,Y</a:t>
            </a:r>
            <a:r>
              <a:rPr lang="en-US" altLang="zh-CN" b="1" baseline="-25000" dirty="0">
                <a:solidFill>
                  <a:srgbClr val="FF0000"/>
                </a:solidFill>
              </a:rPr>
              <a:t>2</a:t>
            </a:r>
            <a:r>
              <a:rPr lang="en-US" altLang="zh-CN" b="1" dirty="0">
                <a:solidFill>
                  <a:srgbClr val="FF0000"/>
                </a:solidFill>
              </a:rPr>
              <a:t> ∈ NULLABLE, FIRST(X) ∪= FIRST(Y</a:t>
            </a:r>
            <a:r>
              <a:rPr lang="en-US" altLang="zh-CN" b="1" baseline="-25000" dirty="0">
                <a:solidFill>
                  <a:srgbClr val="FF0000"/>
                </a:solidFill>
              </a:rPr>
              <a:t>3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zh-CN" b="1" dirty="0"/>
              <a:t>…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C74F46-6436-4701-931A-A5017A23FD10}"/>
              </a:ext>
            </a:extLst>
          </p:cNvPr>
          <p:cNvSpPr/>
          <p:nvPr/>
        </p:nvSpPr>
        <p:spPr>
          <a:xfrm>
            <a:off x="838200" y="1290862"/>
            <a:ext cx="5859296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FIRST_S(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FIRST(N), 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N; 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{a}, 			if </a:t>
            </a:r>
            <a:r>
              <a:rPr lang="el-GR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β1 ==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 </a:t>
            </a:r>
          </a:p>
        </p:txBody>
      </p:sp>
    </p:spTree>
    <p:extLst>
      <p:ext uri="{BB962C8B-B14F-4D97-AF65-F5344CB8AC3E}">
        <p14:creationId xmlns:p14="http://schemas.microsoft.com/office/powerpoint/2010/main" val="1883973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07EAB-586B-491E-A631-10E4D360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集的不动点算法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416BC1-ADF2-4E40-A2A5-81B724C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170172-6FD9-416A-BB72-ABC5BFDB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92" y="881517"/>
            <a:ext cx="7825908" cy="58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7D48B-7ABA-4D09-B882-B3B4F44A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FIRST(N)</a:t>
            </a:r>
            <a:r>
              <a:rPr lang="zh-CN" altLang="en-US" dirty="0"/>
              <a:t>集的不动点算法：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C712AD-81F9-4E1A-BCF2-2804B846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DB257-CFFA-45FB-8D3F-94AF483F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499966"/>
            <a:ext cx="6898640" cy="51998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4AD417-ADA0-4F4F-902F-5F9B056B64F6}"/>
              </a:ext>
            </a:extLst>
          </p:cNvPr>
          <p:cNvSpPr/>
          <p:nvPr/>
        </p:nvSpPr>
        <p:spPr>
          <a:xfrm>
            <a:off x="9537474" y="0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0D25093-5056-433F-8EED-18D14AE0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82580"/>
              </p:ext>
            </p:extLst>
          </p:nvPr>
        </p:nvGraphicFramePr>
        <p:xfrm>
          <a:off x="233680" y="4310114"/>
          <a:ext cx="468376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42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05238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16FBD50-94E8-4316-BC72-E29937D2F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548530"/>
              </p:ext>
            </p:extLst>
          </p:nvPr>
        </p:nvGraphicFramePr>
        <p:xfrm>
          <a:off x="233680" y="2083948"/>
          <a:ext cx="3452948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102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81B2C7E4-CBB8-4146-A6FA-04CC79266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499966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C02D51C-7112-4F4E-B845-F7D22C9FD2F5}"/>
              </a:ext>
            </a:extLst>
          </p:cNvPr>
          <p:cNvSpPr txBox="1">
            <a:spLocks/>
          </p:cNvSpPr>
          <p:nvPr/>
        </p:nvSpPr>
        <p:spPr>
          <a:xfrm>
            <a:off x="233680" y="3771269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8ADF12-6E9D-4DCD-A1D1-23C595E567A3}"/>
              </a:ext>
            </a:extLst>
          </p:cNvPr>
          <p:cNvGrpSpPr/>
          <p:nvPr/>
        </p:nvGrpSpPr>
        <p:grpSpPr>
          <a:xfrm>
            <a:off x="1828800" y="4886388"/>
            <a:ext cx="463590" cy="1652526"/>
            <a:chOff x="1828799" y="4901294"/>
            <a:chExt cx="463590" cy="165252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34E6630-E744-4492-A429-ECCC7CBFD442}"/>
                </a:ext>
              </a:extLst>
            </p:cNvPr>
            <p:cNvSpPr/>
            <p:nvPr/>
          </p:nvSpPr>
          <p:spPr>
            <a:xfrm>
              <a:off x="1828800" y="4901294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9C4D278-74C7-413A-8C7E-4B83174AEA53}"/>
                </a:ext>
              </a:extLst>
            </p:cNvPr>
            <p:cNvSpPr/>
            <p:nvPr/>
          </p:nvSpPr>
          <p:spPr>
            <a:xfrm>
              <a:off x="1828800" y="545586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372C7C4-C2BA-470F-BFA8-7F65DCE13D71}"/>
                </a:ext>
              </a:extLst>
            </p:cNvPr>
            <p:cNvSpPr/>
            <p:nvPr/>
          </p:nvSpPr>
          <p:spPr>
            <a:xfrm>
              <a:off x="1828799" y="603060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40D957E-9963-4E9C-9CB3-9DB5B2F8169A}"/>
              </a:ext>
            </a:extLst>
          </p:cNvPr>
          <p:cNvSpPr/>
          <p:nvPr/>
        </p:nvSpPr>
        <p:spPr>
          <a:xfrm>
            <a:off x="2633313" y="4886388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85BDE8-B80A-4B65-803A-FA5209B61788}"/>
              </a:ext>
            </a:extLst>
          </p:cNvPr>
          <p:cNvSpPr/>
          <p:nvPr/>
        </p:nvSpPr>
        <p:spPr>
          <a:xfrm>
            <a:off x="2659763" y="5441201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50B7D14-2CBC-471F-B292-20CB8532CEBF}"/>
              </a:ext>
            </a:extLst>
          </p:cNvPr>
          <p:cNvSpPr/>
          <p:nvPr/>
        </p:nvSpPr>
        <p:spPr>
          <a:xfrm>
            <a:off x="2505074" y="6018745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24F5DB-3498-4BD3-83B4-3A57671136AD}"/>
              </a:ext>
            </a:extLst>
          </p:cNvPr>
          <p:cNvSpPr/>
          <p:nvPr/>
        </p:nvSpPr>
        <p:spPr>
          <a:xfrm>
            <a:off x="3544764" y="4886388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d,c,a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EB25B6-1006-4771-BE0F-10BBC12508D3}"/>
              </a:ext>
            </a:extLst>
          </p:cNvPr>
          <p:cNvSpPr/>
          <p:nvPr/>
        </p:nvSpPr>
        <p:spPr>
          <a:xfrm>
            <a:off x="3870173" y="5441201"/>
            <a:ext cx="649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82D2E6D-4427-42C8-BF27-6E4B9E6A4246}"/>
              </a:ext>
            </a:extLst>
          </p:cNvPr>
          <p:cNvSpPr/>
          <p:nvPr/>
        </p:nvSpPr>
        <p:spPr>
          <a:xfrm>
            <a:off x="3715484" y="6018745"/>
            <a:ext cx="95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c,a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7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3051-6096-444F-95F4-E0A145B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FIRST</a:t>
            </a:r>
            <a:r>
              <a:rPr lang="zh-CN" altLang="en-US" dirty="0"/>
              <a:t>集合的完整计算公式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266E8F-4021-4544-8202-89FAA3F4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43C5B6-B251-4740-A52C-9B52A933EA03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1ECA5A-7337-457A-877C-3215406B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91271"/>
            <a:ext cx="6591075" cy="4745992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7B687B-746A-430B-8A7D-A6E6119F96C9}"/>
              </a:ext>
            </a:extLst>
          </p:cNvPr>
          <p:cNvGrpSpPr/>
          <p:nvPr/>
        </p:nvGrpSpPr>
        <p:grpSpPr>
          <a:xfrm>
            <a:off x="1747972" y="1373774"/>
            <a:ext cx="7525342" cy="954107"/>
            <a:chOff x="1524452" y="911890"/>
            <a:chExt cx="7525342" cy="95410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9813E1-27A6-457F-883B-491B945CA8EA}"/>
                </a:ext>
              </a:extLst>
            </p:cNvPr>
            <p:cNvSpPr/>
            <p:nvPr/>
          </p:nvSpPr>
          <p:spPr>
            <a:xfrm>
              <a:off x="1524452" y="911890"/>
              <a:ext cx="1170714" cy="43688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6C756F4D-0524-4A2D-A264-8FEDF0C989F1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2695166" y="1130330"/>
              <a:ext cx="3024914" cy="258614"/>
            </a:xfrm>
            <a:prstGeom prst="straightConnector1">
              <a:avLst/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18F9E3-90DD-4145-A466-5230FBABEE19}"/>
                </a:ext>
              </a:extLst>
            </p:cNvPr>
            <p:cNvSpPr txBox="1"/>
            <p:nvPr/>
          </p:nvSpPr>
          <p:spPr>
            <a:xfrm>
              <a:off x="5720080" y="911890"/>
              <a:ext cx="3329714" cy="95410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l-GR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el-GR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β</a:t>
              </a:r>
              <a:r>
                <a:rPr lang="en-US" altLang="zh-CN" sz="28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都属于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怎么办？</a:t>
              </a:r>
            </a:p>
          </p:txBody>
        </p: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23CB2520-6151-4BD7-8BF4-0BD66BF05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780575"/>
              </p:ext>
            </p:extLst>
          </p:nvPr>
        </p:nvGraphicFramePr>
        <p:xfrm>
          <a:off x="7426733" y="3457092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96B7E069-5C88-4D65-87F1-ABB59F6AE612}"/>
              </a:ext>
            </a:extLst>
          </p:cNvPr>
          <p:cNvSpPr txBox="1">
            <a:spLocks/>
          </p:cNvSpPr>
          <p:nvPr/>
        </p:nvSpPr>
        <p:spPr>
          <a:xfrm>
            <a:off x="7426733" y="2920912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3E1CD82-2C5D-4CDB-A702-71D66E6B68BC}"/>
              </a:ext>
            </a:extLst>
          </p:cNvPr>
          <p:cNvSpPr/>
          <p:nvPr/>
        </p:nvSpPr>
        <p:spPr>
          <a:xfrm>
            <a:off x="9442139" y="1950720"/>
            <a:ext cx="1733861" cy="345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F13DCF5-1994-4360-8AAC-6BC357112219}"/>
              </a:ext>
            </a:extLst>
          </p:cNvPr>
          <p:cNvGrpSpPr/>
          <p:nvPr/>
        </p:nvGrpSpPr>
        <p:grpSpPr>
          <a:xfrm>
            <a:off x="7426733" y="4856480"/>
            <a:ext cx="4644572" cy="1741886"/>
            <a:chOff x="7426733" y="4856480"/>
            <a:chExt cx="4644572" cy="174188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D06357D-B3BC-4781-B7FD-B4E6564E252F}"/>
                </a:ext>
              </a:extLst>
            </p:cNvPr>
            <p:cNvSpPr/>
            <p:nvPr/>
          </p:nvSpPr>
          <p:spPr>
            <a:xfrm>
              <a:off x="7426733" y="4856480"/>
              <a:ext cx="4644572" cy="42941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92764A7-CD8F-4D7B-A693-4BD99541A4C0}"/>
                </a:ext>
              </a:extLst>
            </p:cNvPr>
            <p:cNvSpPr txBox="1"/>
            <p:nvPr/>
          </p:nvSpPr>
          <p:spPr>
            <a:xfrm>
              <a:off x="7864649" y="5644259"/>
              <a:ext cx="3900631" cy="95410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看到哪个终止符时应使用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条产生式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B69A780-6F4B-430A-9885-97FED4877F38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749019" y="5285892"/>
              <a:ext cx="65946" cy="358367"/>
            </a:xfrm>
            <a:prstGeom prst="straightConnector1">
              <a:avLst/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61B0584-F70C-48BF-AFBB-14508A45A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05870"/>
              </p:ext>
            </p:extLst>
          </p:nvPr>
        </p:nvGraphicFramePr>
        <p:xfrm>
          <a:off x="4347031" y="2681137"/>
          <a:ext cx="2588624" cy="205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1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92606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{c}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13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9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63051-6096-444F-95F4-E0A145BC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集合思想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266E8F-4021-4544-8202-89FAA3F4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0CCEB6-C942-4214-B70A-22564DC42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1404858" cy="4910329"/>
          </a:xfrm>
        </p:spPr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</a:t>
            </a:r>
            <a:endParaRPr lang="en-US" altLang="zh-CN" dirty="0"/>
          </a:p>
          <a:p>
            <a:pPr lvl="1"/>
            <a:r>
              <a:rPr lang="en-US" altLang="zh-CN" dirty="0"/>
              <a:t>FOLLOW(N) =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紧跟在非终结符</a:t>
            </a:r>
            <a:r>
              <a:rPr lang="en-US" altLang="zh-CN" b="1" dirty="0">
                <a:solidFill>
                  <a:srgbClr val="FF0000"/>
                </a:solidFill>
              </a:rPr>
              <a:t>N</a:t>
            </a:r>
            <a:r>
              <a:rPr lang="zh-CN" altLang="en-US" b="1" dirty="0">
                <a:solidFill>
                  <a:srgbClr val="FF0000"/>
                </a:solidFill>
              </a:rPr>
              <a:t>后面</a:t>
            </a:r>
            <a:r>
              <a:rPr lang="zh-CN" altLang="en-US" b="1" dirty="0"/>
              <a:t>的终结符号的集合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1ECA5A-7337-457A-877C-3215406B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0" y="2487923"/>
            <a:ext cx="5625881" cy="4050991"/>
          </a:xfrm>
          <a:prstGeom prst="rect">
            <a:avLst/>
          </a:prstGeom>
          <a:noFill/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EE421D24-A718-4D28-ABCD-F2B40D4FBE74}"/>
              </a:ext>
            </a:extLst>
          </p:cNvPr>
          <p:cNvGrpSpPr/>
          <p:nvPr/>
        </p:nvGrpSpPr>
        <p:grpSpPr>
          <a:xfrm>
            <a:off x="1818640" y="2517126"/>
            <a:ext cx="10139680" cy="1228900"/>
            <a:chOff x="1818640" y="2517126"/>
            <a:chExt cx="10139680" cy="12289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10D3AFC-9AD5-44B8-AC42-59C89AB15271}"/>
                </a:ext>
              </a:extLst>
            </p:cNvPr>
            <p:cNvSpPr/>
            <p:nvPr/>
          </p:nvSpPr>
          <p:spPr>
            <a:xfrm>
              <a:off x="1818640" y="2517126"/>
              <a:ext cx="1127760" cy="43688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908B85-ACE1-4EBA-86B3-66A67A83089E}"/>
                </a:ext>
              </a:extLst>
            </p:cNvPr>
            <p:cNvSpPr txBox="1"/>
            <p:nvPr/>
          </p:nvSpPr>
          <p:spPr>
            <a:xfrm>
              <a:off x="6586001" y="2853474"/>
              <a:ext cx="5372319" cy="89255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l-G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el-G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β</a:t>
              </a:r>
              <a:r>
                <a:rPr lang="en-US" altLang="zh-CN" sz="2400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都属于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</a:p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FIRST_S ∪= FOLLOW(</a:t>
              </a:r>
              <a:r>
                <a:rPr lang="el-GR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β</a:t>
              </a:r>
              <a:r>
                <a:rPr lang="en-US" altLang="zh-CN" sz="2800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A7B0AF49-F36A-467F-8FB2-3F82F084C1AD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946400" y="2735566"/>
              <a:ext cx="3639601" cy="564184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ACA0D5FB-82AE-4E07-B282-CBAF5316DC13}"/>
              </a:ext>
            </a:extLst>
          </p:cNvPr>
          <p:cNvSpPr/>
          <p:nvPr/>
        </p:nvSpPr>
        <p:spPr>
          <a:xfrm>
            <a:off x="6761031" y="4061729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27ACE1-A794-45FD-80D6-CB03D9C6706C}"/>
              </a:ext>
            </a:extLst>
          </p:cNvPr>
          <p:cNvSpPr/>
          <p:nvPr/>
        </p:nvSpPr>
        <p:spPr>
          <a:xfrm>
            <a:off x="9324117" y="4954281"/>
            <a:ext cx="2918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FOLLOW</a:t>
            </a:r>
            <a:r>
              <a:rPr lang="en-US" altLang="zh-CN" sz="2800" dirty="0"/>
              <a:t>(Y)={</a:t>
            </a:r>
            <a:r>
              <a:rPr lang="en-US" altLang="zh-CN" sz="2800" dirty="0" err="1"/>
              <a:t>a,c,d</a:t>
            </a:r>
            <a:r>
              <a:rPr lang="en-US" altLang="zh-CN" sz="2800" dirty="0"/>
              <a:t>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21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0ACFC-4078-4EE6-8FCE-7B7F8EE8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集的不动点算法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16743E-A338-489F-8F04-00C7FBDF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D28053-9063-4B49-9971-2BC66831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4" y="969207"/>
            <a:ext cx="9144635" cy="57522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505499-FE19-4998-9F6C-6FE4E851D955}"/>
              </a:ext>
            </a:extLst>
          </p:cNvPr>
          <p:cNvSpPr/>
          <p:nvPr/>
        </p:nvSpPr>
        <p:spPr>
          <a:xfrm>
            <a:off x="6726974" y="5888793"/>
            <a:ext cx="4977645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N-&gt;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n-2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 sz="4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23973C-1C6E-4616-909C-1BD1DE1CF82A}"/>
              </a:ext>
            </a:extLst>
          </p:cNvPr>
          <p:cNvGrpSpPr/>
          <p:nvPr/>
        </p:nvGrpSpPr>
        <p:grpSpPr>
          <a:xfrm>
            <a:off x="11137903" y="4985486"/>
            <a:ext cx="909313" cy="1218267"/>
            <a:chOff x="11137903" y="4985486"/>
            <a:chExt cx="909313" cy="1218267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B68D87E-BDB6-4D04-B681-247FE3B0179E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4D1A544-F809-4496-9322-218BDCC4BE2E}"/>
                </a:ext>
              </a:extLst>
            </p:cNvPr>
            <p:cNvSpPr txBox="1"/>
            <p:nvPr/>
          </p:nvSpPr>
          <p:spPr>
            <a:xfrm>
              <a:off x="11137903" y="498548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F0685DE-FE17-432D-BCA4-CCBD10091306}"/>
              </a:ext>
            </a:extLst>
          </p:cNvPr>
          <p:cNvSpPr/>
          <p:nvPr/>
        </p:nvSpPr>
        <p:spPr>
          <a:xfrm>
            <a:off x="10039946" y="5987020"/>
            <a:ext cx="4219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B32DE6-DFC9-4221-8B30-07F827BF9E68}"/>
              </a:ext>
            </a:extLst>
          </p:cNvPr>
          <p:cNvSpPr/>
          <p:nvPr/>
        </p:nvSpPr>
        <p:spPr>
          <a:xfrm>
            <a:off x="11030450" y="5987020"/>
            <a:ext cx="31771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2CD013-34A2-4A3F-8148-935838410756}"/>
              </a:ext>
            </a:extLst>
          </p:cNvPr>
          <p:cNvSpPr/>
          <p:nvPr/>
        </p:nvSpPr>
        <p:spPr>
          <a:xfrm>
            <a:off x="9430794" y="3981925"/>
            <a:ext cx="246093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FOLLOW(M)∪={a}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6C67FA-5F4D-496E-8C69-5952E991A397}"/>
              </a:ext>
            </a:extLst>
          </p:cNvPr>
          <p:cNvGrpSpPr/>
          <p:nvPr/>
        </p:nvGrpSpPr>
        <p:grpSpPr>
          <a:xfrm>
            <a:off x="9085032" y="4723355"/>
            <a:ext cx="1620526" cy="1478246"/>
            <a:chOff x="10631710" y="4725507"/>
            <a:chExt cx="1620526" cy="1478246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7F416F2-4E68-465A-B83B-CDF93CAA8B61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B8A7490-7B36-4BCC-865E-9994232339E5}"/>
                </a:ext>
              </a:extLst>
            </p:cNvPr>
            <p:cNvSpPr txBox="1"/>
            <p:nvPr/>
          </p:nvSpPr>
          <p:spPr>
            <a:xfrm>
              <a:off x="10631710" y="4725507"/>
              <a:ext cx="162052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{FIRST(M)}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{a, FIRST(M)}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7B37BD-2806-4D29-B92B-A4155D939FA9}"/>
              </a:ext>
            </a:extLst>
          </p:cNvPr>
          <p:cNvGrpSpPr/>
          <p:nvPr/>
        </p:nvGrpSpPr>
        <p:grpSpPr>
          <a:xfrm>
            <a:off x="10455919" y="4985486"/>
            <a:ext cx="909313" cy="1218267"/>
            <a:chOff x="11137903" y="4985486"/>
            <a:chExt cx="909313" cy="1218267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94EFA6F-09CA-457E-B2C7-ACF5A9ACE7C5}"/>
                </a:ext>
              </a:extLst>
            </p:cNvPr>
            <p:cNvCxnSpPr/>
            <p:nvPr/>
          </p:nvCxnSpPr>
          <p:spPr>
            <a:xfrm>
              <a:off x="11592560" y="5624633"/>
              <a:ext cx="0" cy="57912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1783D6-0D8A-44F8-8B30-C54F0C553784}"/>
                </a:ext>
              </a:extLst>
            </p:cNvPr>
            <p:cNvSpPr txBox="1"/>
            <p:nvPr/>
          </p:nvSpPr>
          <p:spPr>
            <a:xfrm>
              <a:off x="11137903" y="498548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{a}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5585A2C-1691-4515-AB7C-A6A69D389CB5}"/>
              </a:ext>
            </a:extLst>
          </p:cNvPr>
          <p:cNvSpPr/>
          <p:nvPr/>
        </p:nvSpPr>
        <p:spPr>
          <a:xfrm>
            <a:off x="9119490" y="5989661"/>
            <a:ext cx="31130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9060B3-D6E1-4BA4-AC01-AAE2D965101C}"/>
              </a:ext>
            </a:extLst>
          </p:cNvPr>
          <p:cNvSpPr/>
          <p:nvPr/>
        </p:nvSpPr>
        <p:spPr>
          <a:xfrm>
            <a:off x="8474021" y="2923499"/>
            <a:ext cx="3688378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FOLLOW(L)∪=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{FIRST(M)}, M != NULLABLE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{a, FIRST(M)}, M==NULLABLE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0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7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66F13-1197-4329-B30A-B523F42C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例子：语法树构建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01A908-CFDF-40E3-BDAE-4D549C9D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9A928-7024-49F6-B20C-B4CEF436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83" y="1192511"/>
            <a:ext cx="3070807" cy="17848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144CE2-B61D-4208-9A8E-A488DCCA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09" y="3169358"/>
            <a:ext cx="6186905" cy="36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6167-5FA4-4603-A70D-5822EF3D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FOLLOW</a:t>
            </a:r>
            <a:r>
              <a:rPr lang="zh-CN" altLang="en-US" dirty="0"/>
              <a:t>集的不动点算法：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DDFDA5-4DEA-4703-873E-C41501B2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32AFE6-7B37-4066-8854-F5390A15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60" y="3144711"/>
            <a:ext cx="5835778" cy="36726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A94FDE-EA46-4E6B-B2C7-BD8634C4A6C8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66D407B-8B1D-4EB6-9D4E-DBAA18FF0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68983"/>
              </p:ext>
            </p:extLst>
          </p:nvPr>
        </p:nvGraphicFramePr>
        <p:xfrm>
          <a:off x="6577768" y="915911"/>
          <a:ext cx="250073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43393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{a, c, d}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{a, 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3E7130-CDA8-47AC-8BEB-71610A26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48964"/>
              </p:ext>
            </p:extLst>
          </p:nvPr>
        </p:nvGraphicFramePr>
        <p:xfrm>
          <a:off x="233680" y="2083948"/>
          <a:ext cx="3452948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1028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NULLABLE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334B54-41D5-449F-A3B4-C3563426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551264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BF38847-4F8C-403C-B5E2-67CBE3F522D9}"/>
              </a:ext>
            </a:extLst>
          </p:cNvPr>
          <p:cNvSpPr txBox="1">
            <a:spLocks/>
          </p:cNvSpPr>
          <p:nvPr/>
        </p:nvSpPr>
        <p:spPr>
          <a:xfrm>
            <a:off x="4019113" y="1171353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6A1B90-3081-4133-A7FE-3495933F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9592"/>
              </p:ext>
            </p:extLst>
          </p:nvPr>
        </p:nvGraphicFramePr>
        <p:xfrm>
          <a:off x="233680" y="4310114"/>
          <a:ext cx="4349850" cy="22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889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06B736ED-A7B9-4F7A-B695-D03189032C96}"/>
              </a:ext>
            </a:extLst>
          </p:cNvPr>
          <p:cNvGrpSpPr/>
          <p:nvPr/>
        </p:nvGrpSpPr>
        <p:grpSpPr>
          <a:xfrm>
            <a:off x="1828800" y="4886388"/>
            <a:ext cx="463590" cy="1652526"/>
            <a:chOff x="1828799" y="4901294"/>
            <a:chExt cx="463590" cy="165252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864DFCC-E84F-4321-9D63-FD5A5465921C}"/>
                </a:ext>
              </a:extLst>
            </p:cNvPr>
            <p:cNvSpPr/>
            <p:nvPr/>
          </p:nvSpPr>
          <p:spPr>
            <a:xfrm>
              <a:off x="1828800" y="4901294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73898FE-758F-49BF-B391-BE0DE9A68836}"/>
                </a:ext>
              </a:extLst>
            </p:cNvPr>
            <p:cNvSpPr/>
            <p:nvPr/>
          </p:nvSpPr>
          <p:spPr>
            <a:xfrm>
              <a:off x="1828800" y="545586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AA9D40-D7A0-4DC6-BB44-23EC28FEFF5C}"/>
                </a:ext>
              </a:extLst>
            </p:cNvPr>
            <p:cNvSpPr/>
            <p:nvPr/>
          </p:nvSpPr>
          <p:spPr>
            <a:xfrm>
              <a:off x="1828799" y="6030600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1A8BDE7-AABB-45B3-8D2A-C6D473F08113}"/>
              </a:ext>
            </a:extLst>
          </p:cNvPr>
          <p:cNvSpPr/>
          <p:nvPr/>
        </p:nvSpPr>
        <p:spPr>
          <a:xfrm>
            <a:off x="2742577" y="4886388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D54B98-C764-4A88-9A3C-DD1D872F4702}"/>
              </a:ext>
            </a:extLst>
          </p:cNvPr>
          <p:cNvSpPr/>
          <p:nvPr/>
        </p:nvSpPr>
        <p:spPr>
          <a:xfrm>
            <a:off x="2324193" y="5441201"/>
            <a:ext cx="1300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AD997AB-6974-4842-A778-E9CD92C01B98}"/>
              </a:ext>
            </a:extLst>
          </p:cNvPr>
          <p:cNvSpPr/>
          <p:nvPr/>
        </p:nvSpPr>
        <p:spPr>
          <a:xfrm>
            <a:off x="2324193" y="6018745"/>
            <a:ext cx="1300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153D1565-C0F6-44C8-A0C7-5CEB25E2CE61}"/>
              </a:ext>
            </a:extLst>
          </p:cNvPr>
          <p:cNvSpPr txBox="1">
            <a:spLocks/>
          </p:cNvSpPr>
          <p:nvPr/>
        </p:nvSpPr>
        <p:spPr>
          <a:xfrm>
            <a:off x="223520" y="3871574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FOLLOW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B08C2AB-ACD4-4185-89A9-E1DB0DDDDB96}"/>
              </a:ext>
            </a:extLst>
          </p:cNvPr>
          <p:cNvGrpSpPr/>
          <p:nvPr/>
        </p:nvGrpSpPr>
        <p:grpSpPr>
          <a:xfrm>
            <a:off x="11182496" y="164004"/>
            <a:ext cx="909313" cy="838137"/>
            <a:chOff x="11137902" y="5365616"/>
            <a:chExt cx="909313" cy="838137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D2B448B-09D4-4398-AFF8-D13CF883E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592560" y="5904135"/>
              <a:ext cx="0" cy="2996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9A1286F-18E4-4997-A5A8-7D388187A08E}"/>
                </a:ext>
              </a:extLst>
            </p:cNvPr>
            <p:cNvSpPr txBox="1"/>
            <p:nvPr/>
          </p:nvSpPr>
          <p:spPr>
            <a:xfrm>
              <a:off x="11137902" y="536561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3E62EFE-34F1-4730-B87D-518B9A1592F0}"/>
              </a:ext>
            </a:extLst>
          </p:cNvPr>
          <p:cNvGrpSpPr/>
          <p:nvPr/>
        </p:nvGrpSpPr>
        <p:grpSpPr>
          <a:xfrm>
            <a:off x="10880540" y="164004"/>
            <a:ext cx="909313" cy="838137"/>
            <a:chOff x="11137902" y="5365616"/>
            <a:chExt cx="909313" cy="838137"/>
          </a:xfrm>
        </p:grpSpPr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F7D66992-5CB7-4B52-9433-ACD8BCB723CC}"/>
                </a:ext>
              </a:extLst>
            </p:cNvPr>
            <p:cNvCxnSpPr>
              <a:cxnSpLocks/>
            </p:cNvCxnSpPr>
            <p:nvPr/>
          </p:nvCxnSpPr>
          <p:spPr>
            <a:xfrm>
              <a:off x="11592560" y="5904135"/>
              <a:ext cx="0" cy="2996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C308B8E-132C-4827-893D-E51012FF48DE}"/>
                </a:ext>
              </a:extLst>
            </p:cNvPr>
            <p:cNvSpPr txBox="1"/>
            <p:nvPr/>
          </p:nvSpPr>
          <p:spPr>
            <a:xfrm>
              <a:off x="11137902" y="536561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</a:t>
              </a:r>
              <a:r>
                <a:rPr lang="en-US" altLang="zh-CN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a,c,d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B098D9C-5FD6-4438-A7AF-3FF90B54B7A5}"/>
              </a:ext>
            </a:extLst>
          </p:cNvPr>
          <p:cNvGrpSpPr/>
          <p:nvPr/>
        </p:nvGrpSpPr>
        <p:grpSpPr>
          <a:xfrm>
            <a:off x="10575143" y="-141307"/>
            <a:ext cx="909313" cy="1132777"/>
            <a:chOff x="11137902" y="5070976"/>
            <a:chExt cx="909313" cy="1132777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89A6E18-B8BF-4AF4-8E14-2661E1A954FD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11592559" y="5717307"/>
              <a:ext cx="1" cy="4864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33F6C8D-0611-459C-9A67-27CC3C590A16}"/>
                </a:ext>
              </a:extLst>
            </p:cNvPr>
            <p:cNvSpPr txBox="1"/>
            <p:nvPr/>
          </p:nvSpPr>
          <p:spPr>
            <a:xfrm>
              <a:off x="11137902" y="5070976"/>
              <a:ext cx="909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</a:t>
              </a:r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</a:t>
              </a:r>
              <a:r>
                <a:rPr lang="en-US" altLang="zh-CN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a,c,d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2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6" grpId="0"/>
      <p:bldP spid="17" grpId="0"/>
      <p:bldP spid="18" grpId="0"/>
      <p:bldP spid="2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7365A-8B54-4EB6-A946-34547844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6D7B99-3603-400C-8E76-22C1A31D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38AE4C-B959-4E6F-9F09-1931216A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1" y="895304"/>
            <a:ext cx="7080582" cy="5856653"/>
          </a:xfrm>
          <a:prstGeom prst="rect">
            <a:avLst/>
          </a:prstGeom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4B1E1CE9-7A08-4249-AF08-5EA590F21DA0}"/>
              </a:ext>
            </a:extLst>
          </p:cNvPr>
          <p:cNvSpPr txBox="1">
            <a:spLocks/>
          </p:cNvSpPr>
          <p:nvPr/>
        </p:nvSpPr>
        <p:spPr>
          <a:xfrm>
            <a:off x="8458013" y="51421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10D295-9B15-4757-888B-4FDF115DEA16}" type="slidenum">
              <a:rPr lang="zh-CN" altLang="en-US" smtClean="0"/>
              <a:pPr/>
              <a:t>81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68794D-9632-4545-8C1E-D5DCD94BCBA7}"/>
              </a:ext>
            </a:extLst>
          </p:cNvPr>
          <p:cNvSpPr/>
          <p:nvPr/>
        </p:nvSpPr>
        <p:spPr>
          <a:xfrm>
            <a:off x="6574387" y="4674578"/>
            <a:ext cx="4977645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N-&gt;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n-2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el-GR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β</a:t>
            </a:r>
            <a:r>
              <a:rPr lang="en-US" altLang="zh-CN" sz="44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 sz="4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8EE133-FC69-4AF6-9BF7-CC7DAEDD868F}"/>
              </a:ext>
            </a:extLst>
          </p:cNvPr>
          <p:cNvSpPr/>
          <p:nvPr/>
        </p:nvSpPr>
        <p:spPr>
          <a:xfrm>
            <a:off x="7757244" y="4689966"/>
            <a:ext cx="31771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D293D0-B192-4438-9AD8-7633EEFF06E6}"/>
              </a:ext>
            </a:extLst>
          </p:cNvPr>
          <p:cNvSpPr/>
          <p:nvPr/>
        </p:nvSpPr>
        <p:spPr>
          <a:xfrm>
            <a:off x="7928364" y="1020919"/>
            <a:ext cx="2270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FIRST_S(p)∪={a}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088D50-FA76-45E6-A1F2-1251631B424C}"/>
              </a:ext>
            </a:extLst>
          </p:cNvPr>
          <p:cNvSpPr/>
          <p:nvPr/>
        </p:nvSpPr>
        <p:spPr>
          <a:xfrm>
            <a:off x="7924867" y="1484452"/>
            <a:ext cx="295649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B82BE6-8BB1-4E9C-886D-9F03C4C9DED3}"/>
              </a:ext>
            </a:extLst>
          </p:cNvPr>
          <p:cNvSpPr/>
          <p:nvPr/>
        </p:nvSpPr>
        <p:spPr>
          <a:xfrm>
            <a:off x="7637995" y="4772805"/>
            <a:ext cx="51648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C0C742F-5630-4D1E-921D-94908C84951C}"/>
              </a:ext>
            </a:extLst>
          </p:cNvPr>
          <p:cNvGrpSpPr/>
          <p:nvPr/>
        </p:nvGrpSpPr>
        <p:grpSpPr>
          <a:xfrm>
            <a:off x="7279302" y="3855493"/>
            <a:ext cx="1429950" cy="935891"/>
            <a:chOff x="10946995" y="5267862"/>
            <a:chExt cx="1429950" cy="935891"/>
          </a:xfrm>
        </p:grpSpPr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8CA163DB-ED67-4CF8-A132-3A74AC3F362B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11592560" y="5914193"/>
              <a:ext cx="69410" cy="2895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D3D8993-272F-4B2E-8915-87B25C148CEE}"/>
                </a:ext>
              </a:extLst>
            </p:cNvPr>
            <p:cNvSpPr txBox="1"/>
            <p:nvPr/>
          </p:nvSpPr>
          <p:spPr>
            <a:xfrm>
              <a:off x="10946995" y="5267862"/>
              <a:ext cx="1429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Non-NULLABLE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E2436B01-7B37-4A38-9C82-611A74313742}"/>
              </a:ext>
            </a:extLst>
          </p:cNvPr>
          <p:cNvSpPr/>
          <p:nvPr/>
        </p:nvSpPr>
        <p:spPr>
          <a:xfrm>
            <a:off x="8845655" y="4772805"/>
            <a:ext cx="6831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16394A-8128-414C-99DF-53707A8A9BF9}"/>
              </a:ext>
            </a:extLst>
          </p:cNvPr>
          <p:cNvSpPr/>
          <p:nvPr/>
        </p:nvSpPr>
        <p:spPr>
          <a:xfrm>
            <a:off x="9785851" y="4772805"/>
            <a:ext cx="6831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E97E711-93F7-46AF-BC9F-5AB64BB1563D}"/>
              </a:ext>
            </a:extLst>
          </p:cNvPr>
          <p:cNvSpPr/>
          <p:nvPr/>
        </p:nvSpPr>
        <p:spPr>
          <a:xfrm>
            <a:off x="10772589" y="4769178"/>
            <a:ext cx="5212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b="1" baseline="-25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A9A1CF-1E40-48EC-A78F-8A30649A663B}"/>
              </a:ext>
            </a:extLst>
          </p:cNvPr>
          <p:cNvSpPr/>
          <p:nvPr/>
        </p:nvSpPr>
        <p:spPr>
          <a:xfrm>
            <a:off x="7924867" y="3531116"/>
            <a:ext cx="328514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FIRST_S(p)∪=FOLLOW(N)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D19455-1AD4-4EAF-BE4E-01FAC8264049}"/>
              </a:ext>
            </a:extLst>
          </p:cNvPr>
          <p:cNvSpPr/>
          <p:nvPr/>
        </p:nvSpPr>
        <p:spPr>
          <a:xfrm>
            <a:off x="7924867" y="2229936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5316A87-6A90-4B63-8FAC-2B2C266AF548}"/>
              </a:ext>
            </a:extLst>
          </p:cNvPr>
          <p:cNvSpPr/>
          <p:nvPr/>
        </p:nvSpPr>
        <p:spPr>
          <a:xfrm>
            <a:off x="7924867" y="2673987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99835F8-748F-444D-97C7-4AEC9760C4F6}"/>
              </a:ext>
            </a:extLst>
          </p:cNvPr>
          <p:cNvSpPr/>
          <p:nvPr/>
        </p:nvSpPr>
        <p:spPr>
          <a:xfrm>
            <a:off x="7924867" y="3102551"/>
            <a:ext cx="3108371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FIRST_S(p)∪=FIRST(M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ED0DB1E-496F-42D8-AF2A-83CAB9FD383C}"/>
              </a:ext>
            </a:extLst>
          </p:cNvPr>
          <p:cNvSpPr txBox="1"/>
          <p:nvPr/>
        </p:nvSpPr>
        <p:spPr>
          <a:xfrm>
            <a:off x="8908920" y="1498680"/>
            <a:ext cx="556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…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449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23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76167-5FA4-4603-A70D-5822EF3D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一般条件</a:t>
            </a:r>
            <a:r>
              <a:rPr lang="zh-CN" altLang="en-US" dirty="0"/>
              <a:t>下的</a:t>
            </a:r>
            <a:r>
              <a:rPr lang="en-US" altLang="zh-CN" dirty="0"/>
              <a:t>FIRST</a:t>
            </a:r>
            <a:r>
              <a:rPr lang="zh-CN" altLang="en-US" dirty="0"/>
              <a:t>集算法：示例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DDFDA5-4DEA-4703-873E-C41501B2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A94FDE-EA46-4E6B-B2C7-BD8634C4A6C8}"/>
              </a:ext>
            </a:extLst>
          </p:cNvPr>
          <p:cNvSpPr/>
          <p:nvPr/>
        </p:nvSpPr>
        <p:spPr>
          <a:xfrm>
            <a:off x="9442139" y="446038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334B54-41D5-449F-A3B4-C3563426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178" y="1203052"/>
            <a:ext cx="3190240" cy="657225"/>
          </a:xfrm>
        </p:spPr>
        <p:txBody>
          <a:bodyPr>
            <a:normAutofit/>
          </a:bodyPr>
          <a:lstStyle/>
          <a:p>
            <a:r>
              <a:rPr lang="en-US" altLang="zh-CN" dirty="0"/>
              <a:t>NULLABLE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BF38847-4F8C-403C-B5E2-67CBE3F522D9}"/>
              </a:ext>
            </a:extLst>
          </p:cNvPr>
          <p:cNvSpPr txBox="1">
            <a:spLocks/>
          </p:cNvSpPr>
          <p:nvPr/>
        </p:nvSpPr>
        <p:spPr>
          <a:xfrm>
            <a:off x="378918" y="1206046"/>
            <a:ext cx="4901367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FIRST(N)&amp; FOLLOW(N)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6A1B90-3081-4133-A7FE-3495933FE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91816"/>
              </p:ext>
            </p:extLst>
          </p:nvPr>
        </p:nvGraphicFramePr>
        <p:xfrm>
          <a:off x="388246" y="1757400"/>
          <a:ext cx="6151880" cy="16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970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3261004435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4068249241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3612179320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N\Round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{c}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FOLLOW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a,c,d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{}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80F80EB-EE6F-4479-B3F3-81F4B733A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33867"/>
              </p:ext>
            </p:extLst>
          </p:nvPr>
        </p:nvGraphicFramePr>
        <p:xfrm>
          <a:off x="376129" y="4037542"/>
          <a:ext cx="3539952" cy="277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185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6376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96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Production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FIRST_S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80509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39913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79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347565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774558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79DB957D-761B-4972-AF53-AD83E407EDBB}"/>
              </a:ext>
            </a:extLst>
          </p:cNvPr>
          <p:cNvSpPr/>
          <p:nvPr/>
        </p:nvSpPr>
        <p:spPr>
          <a:xfrm>
            <a:off x="2836167" y="4387184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{d}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内容占位符 3">
            <a:extLst>
              <a:ext uri="{FF2B5EF4-FFF2-40B4-BE49-F238E27FC236}">
                <a16:creationId xmlns:a16="http://schemas.microsoft.com/office/drawing/2014/main" id="{F485DBE3-8B74-4133-B7EF-D0C6F93CD6FC}"/>
              </a:ext>
            </a:extLst>
          </p:cNvPr>
          <p:cNvSpPr txBox="1">
            <a:spLocks/>
          </p:cNvSpPr>
          <p:nvPr/>
        </p:nvSpPr>
        <p:spPr>
          <a:xfrm>
            <a:off x="388246" y="3556993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3CBA30F-7132-40A7-A21F-65438488E5C1}"/>
              </a:ext>
            </a:extLst>
          </p:cNvPr>
          <p:cNvSpPr/>
          <p:nvPr/>
        </p:nvSpPr>
        <p:spPr>
          <a:xfrm>
            <a:off x="2573122" y="4822760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A76D946-94EF-4F02-9A3C-15A66EF3CE87}"/>
              </a:ext>
            </a:extLst>
          </p:cNvPr>
          <p:cNvSpPr/>
          <p:nvPr/>
        </p:nvSpPr>
        <p:spPr>
          <a:xfrm>
            <a:off x="2868490" y="5190289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{c}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EA5C7B3-54DD-4165-AF4B-F7AF85C1E12F}"/>
              </a:ext>
            </a:extLst>
          </p:cNvPr>
          <p:cNvSpPr/>
          <p:nvPr/>
        </p:nvSpPr>
        <p:spPr>
          <a:xfrm>
            <a:off x="2573122" y="5586487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27A3DCE-A01B-4768-9251-2ABC86CC1809}"/>
              </a:ext>
            </a:extLst>
          </p:cNvPr>
          <p:cNvSpPr/>
          <p:nvPr/>
        </p:nvSpPr>
        <p:spPr>
          <a:xfrm>
            <a:off x="2573122" y="5979236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a,c,d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7ADF827-ED63-4F9F-BCF6-177132ABAFD3}"/>
              </a:ext>
            </a:extLst>
          </p:cNvPr>
          <p:cNvSpPr/>
          <p:nvPr/>
        </p:nvSpPr>
        <p:spPr>
          <a:xfrm>
            <a:off x="2843228" y="6387045"/>
            <a:ext cx="603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{a}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CA49C80-9462-4734-8041-F7F7B503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353" y="2847375"/>
            <a:ext cx="4795872" cy="3966871"/>
          </a:xfrm>
          <a:prstGeom prst="rect">
            <a:avLst/>
          </a:prstGeom>
        </p:spPr>
      </p:pic>
      <p:grpSp>
        <p:nvGrpSpPr>
          <p:cNvPr id="74" name="组合 73">
            <a:extLst>
              <a:ext uri="{FF2B5EF4-FFF2-40B4-BE49-F238E27FC236}">
                <a16:creationId xmlns:a16="http://schemas.microsoft.com/office/drawing/2014/main" id="{C414EC97-DF74-4AEE-9D81-74AE5DAA947D}"/>
              </a:ext>
            </a:extLst>
          </p:cNvPr>
          <p:cNvGrpSpPr/>
          <p:nvPr/>
        </p:nvGrpSpPr>
        <p:grpSpPr>
          <a:xfrm>
            <a:off x="4116664" y="1641837"/>
            <a:ext cx="6916574" cy="3180923"/>
            <a:chOff x="4116664" y="1641837"/>
            <a:chExt cx="6916574" cy="318092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E5F4979-8E7D-47EF-A0AE-29887E811CBB}"/>
                </a:ext>
              </a:extLst>
            </p:cNvPr>
            <p:cNvSpPr/>
            <p:nvPr/>
          </p:nvSpPr>
          <p:spPr>
            <a:xfrm>
              <a:off x="10701980" y="1641837"/>
              <a:ext cx="331258" cy="317443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66DC255-10C7-4419-8CC2-2F7CE45F53EB}"/>
                </a:ext>
              </a:extLst>
            </p:cNvPr>
            <p:cNvSpPr txBox="1"/>
            <p:nvPr/>
          </p:nvSpPr>
          <p:spPr>
            <a:xfrm>
              <a:off x="4116664" y="3807097"/>
              <a:ext cx="2650322" cy="1015663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FIRST_S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</a:t>
              </a:r>
              <a:r>
                <a:rPr lang="el-GR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认为是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NULLABLE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的非终结符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EB98FC60-883D-48B5-A7EC-D41527008225}"/>
                </a:ext>
              </a:extLst>
            </p:cNvPr>
            <p:cNvCxnSpPr>
              <a:endCxn id="58" idx="3"/>
            </p:cNvCxnSpPr>
            <p:nvPr/>
          </p:nvCxnSpPr>
          <p:spPr>
            <a:xfrm rot="10800000" flipV="1">
              <a:off x="6766986" y="1860277"/>
              <a:ext cx="3934994" cy="2454652"/>
            </a:xfrm>
            <a:prstGeom prst="bentConnector3">
              <a:avLst>
                <a:gd name="adj1" fmla="val 91312"/>
              </a:avLst>
            </a:prstGeom>
            <a:noFill/>
            <a:ln w="762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3E7130-CDA8-47AC-8BEB-71610A26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89326"/>
              </p:ext>
            </p:extLst>
          </p:nvPr>
        </p:nvGraphicFramePr>
        <p:xfrm>
          <a:off x="7147602" y="1759622"/>
          <a:ext cx="1325047" cy="557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504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5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{Y,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X}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7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40" grpId="0"/>
      <p:bldP spid="49" grpId="0" build="p"/>
      <p:bldP spid="50" grpId="0"/>
      <p:bldP spid="51" grpId="0"/>
      <p:bldP spid="52" grpId="0"/>
      <p:bldP spid="53" grpId="0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416CB-1431-3E43-957A-A314E253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构造</a:t>
            </a:r>
            <a:r>
              <a:rPr lang="en-US" altLang="zh-CN" dirty="0"/>
              <a:t>LL(1)</a:t>
            </a:r>
            <a:r>
              <a:rPr lang="zh-CN" altLang="en-US" dirty="0"/>
              <a:t>分析表 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C14C70-1ACB-5A4D-B225-8CBABC4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83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DBCB6F-B35A-4B48-ADE7-93CA0C14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97713"/>
              </p:ext>
            </p:extLst>
          </p:nvPr>
        </p:nvGraphicFramePr>
        <p:xfrm>
          <a:off x="3966028" y="1263583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D0D7EB7-3989-C34B-B3F8-F502CCF6D638}"/>
              </a:ext>
            </a:extLst>
          </p:cNvPr>
          <p:cNvSpPr txBox="1">
            <a:spLocks/>
          </p:cNvSpPr>
          <p:nvPr/>
        </p:nvSpPr>
        <p:spPr>
          <a:xfrm>
            <a:off x="1275783" y="1769088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0B8C7C-6CE7-224E-B11C-383CBA3977E5}"/>
              </a:ext>
            </a:extLst>
          </p:cNvPr>
          <p:cNvSpPr txBox="1"/>
          <p:nvPr/>
        </p:nvSpPr>
        <p:spPr>
          <a:xfrm>
            <a:off x="6522086" y="217798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0779D8D-E7B4-4D2C-A6BF-08426471C12A}"/>
              </a:ext>
            </a:extLst>
          </p:cNvPr>
          <p:cNvSpPr/>
          <p:nvPr/>
        </p:nvSpPr>
        <p:spPr>
          <a:xfrm>
            <a:off x="7466923" y="4103734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FF30BEAD-1880-4012-88BF-883FEBCCB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23692"/>
              </p:ext>
            </p:extLst>
          </p:nvPr>
        </p:nvGraphicFramePr>
        <p:xfrm>
          <a:off x="2566513" y="3927058"/>
          <a:ext cx="3539952" cy="277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185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563767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</a:tblGrid>
              <a:tr h="3963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Production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FIRST_S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{d}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805090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{c}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39913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791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a,c,d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347565"/>
                  </a:ext>
                </a:extLst>
              </a:tr>
              <a:tr h="396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{a}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774558"/>
                  </a:ext>
                </a:extLst>
              </a:tr>
            </a:tbl>
          </a:graphicData>
        </a:graphic>
      </p:graphicFrame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3F75D737-A902-451B-BAAD-36A0FCCDC5F2}"/>
              </a:ext>
            </a:extLst>
          </p:cNvPr>
          <p:cNvSpPr txBox="1">
            <a:spLocks/>
          </p:cNvSpPr>
          <p:nvPr/>
        </p:nvSpPr>
        <p:spPr>
          <a:xfrm>
            <a:off x="2578630" y="3446509"/>
            <a:ext cx="3190240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FIRST_S</a:t>
            </a:r>
            <a:r>
              <a:rPr lang="zh-CN" altLang="en-US" dirty="0"/>
              <a:t>集</a:t>
            </a:r>
            <a:endParaRPr lang="en-US" altLang="zh-CN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E948F2-1ECF-44BE-AFD4-18C6B7506AA0}"/>
              </a:ext>
            </a:extLst>
          </p:cNvPr>
          <p:cNvSpPr txBox="1"/>
          <p:nvPr/>
        </p:nvSpPr>
        <p:spPr>
          <a:xfrm>
            <a:off x="7714584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191CCD-25F8-4CBB-A0FE-840CF84B7C2C}"/>
              </a:ext>
            </a:extLst>
          </p:cNvPr>
          <p:cNvSpPr txBox="1"/>
          <p:nvPr/>
        </p:nvSpPr>
        <p:spPr>
          <a:xfrm>
            <a:off x="5521728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61431B-D84D-4D2D-9DAC-B48A645837F1}"/>
              </a:ext>
            </a:extLst>
          </p:cNvPr>
          <p:cNvSpPr txBox="1"/>
          <p:nvPr/>
        </p:nvSpPr>
        <p:spPr>
          <a:xfrm>
            <a:off x="6683141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A0FE290-0DB9-4108-9C6A-2E72D616E3A5}"/>
              </a:ext>
            </a:extLst>
          </p:cNvPr>
          <p:cNvSpPr txBox="1"/>
          <p:nvPr/>
        </p:nvSpPr>
        <p:spPr>
          <a:xfrm>
            <a:off x="7980953" y="1672296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,1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4D3130-1EB3-4109-A5EA-C12B5B498408}"/>
              </a:ext>
            </a:extLst>
          </p:cNvPr>
          <p:cNvSpPr txBox="1"/>
          <p:nvPr/>
        </p:nvSpPr>
        <p:spPr>
          <a:xfrm>
            <a:off x="5537721" y="217798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F364DD-CF92-48EE-8E09-0227C215A705}"/>
              </a:ext>
            </a:extLst>
          </p:cNvPr>
          <p:cNvSpPr txBox="1"/>
          <p:nvPr/>
        </p:nvSpPr>
        <p:spPr>
          <a:xfrm>
            <a:off x="6765526" y="217486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1D02D68-844D-4E6B-B139-25DB6C3AE5B5}"/>
              </a:ext>
            </a:extLst>
          </p:cNvPr>
          <p:cNvSpPr txBox="1"/>
          <p:nvPr/>
        </p:nvSpPr>
        <p:spPr>
          <a:xfrm>
            <a:off x="7857183" y="216470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A7A020-2692-4161-A8AE-F87C841CBDF8}"/>
              </a:ext>
            </a:extLst>
          </p:cNvPr>
          <p:cNvSpPr txBox="1"/>
          <p:nvPr/>
        </p:nvSpPr>
        <p:spPr>
          <a:xfrm>
            <a:off x="5355045" y="261976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EA764E-6E93-4998-B102-ED1DEA2BBC14}"/>
              </a:ext>
            </a:extLst>
          </p:cNvPr>
          <p:cNvSpPr txBox="1"/>
          <p:nvPr/>
        </p:nvSpPr>
        <p:spPr>
          <a:xfrm>
            <a:off x="6675396" y="2621903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7786ED-8A1B-4F64-AE99-265255FF14E9}"/>
              </a:ext>
            </a:extLst>
          </p:cNvPr>
          <p:cNvSpPr txBox="1"/>
          <p:nvPr/>
        </p:nvSpPr>
        <p:spPr>
          <a:xfrm>
            <a:off x="7841738" y="2619762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F14A24-E51B-499B-9003-E267DC65438A}"/>
              </a:ext>
            </a:extLst>
          </p:cNvPr>
          <p:cNvSpPr txBox="1"/>
          <p:nvPr/>
        </p:nvSpPr>
        <p:spPr>
          <a:xfrm>
            <a:off x="5608667" y="2612389"/>
            <a:ext cx="52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,5</a:t>
            </a:r>
            <a:endParaRPr kumimoji="1" lang="zh-CN" altLang="en-US" sz="28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23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5" grpId="0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A1CCD-78A5-4673-8D22-06FE141B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分析器代码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335579-4EBE-4692-970B-A09E9AC8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84</a:t>
            </a:fld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552CAA-8CE6-4A30-BFC7-31AD0B8D16B7}"/>
              </a:ext>
            </a:extLst>
          </p:cNvPr>
          <p:cNvGrpSpPr/>
          <p:nvPr/>
        </p:nvGrpSpPr>
        <p:grpSpPr>
          <a:xfrm>
            <a:off x="81113" y="1167931"/>
            <a:ext cx="8319160" cy="5531868"/>
            <a:chOff x="81113" y="1167931"/>
            <a:chExt cx="8319160" cy="55318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CD1458-3B34-4727-87E6-76D15C4D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13" y="1167931"/>
              <a:ext cx="8319160" cy="553186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F927AC-517A-4122-85ED-7A442F78468B}"/>
                </a:ext>
              </a:extLst>
            </p:cNvPr>
            <p:cNvSpPr/>
            <p:nvPr/>
          </p:nvSpPr>
          <p:spPr>
            <a:xfrm>
              <a:off x="3259561" y="5102909"/>
              <a:ext cx="853440" cy="406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4CE19EC-BDA5-4367-97BB-68757F0E5242}"/>
                </a:ext>
              </a:extLst>
            </p:cNvPr>
            <p:cNvSpPr txBox="1"/>
            <p:nvPr/>
          </p:nvSpPr>
          <p:spPr>
            <a:xfrm>
              <a:off x="3183361" y="6014131"/>
              <a:ext cx="119379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Correct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DA1A6EC-00CB-4A85-A308-5A0823B99090}"/>
                </a:ext>
              </a:extLst>
            </p:cNvPr>
            <p:cNvCxnSpPr>
              <a:cxnSpLocks/>
            </p:cNvCxnSpPr>
            <p:nvPr/>
          </p:nvCxnSpPr>
          <p:spPr>
            <a:xfrm>
              <a:off x="3137641" y="5306109"/>
              <a:ext cx="109728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0061CB9-866E-4A41-8B4A-3779B8B3D462}"/>
                </a:ext>
              </a:extLst>
            </p:cNvPr>
            <p:cNvSpPr txBox="1"/>
            <p:nvPr/>
          </p:nvSpPr>
          <p:spPr>
            <a:xfrm>
              <a:off x="4944724" y="3552851"/>
              <a:ext cx="9157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Error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66CB95-AE85-4DF1-BE48-2988C22F2B61}"/>
                </a:ext>
              </a:extLst>
            </p:cNvPr>
            <p:cNvCxnSpPr>
              <a:cxnSpLocks/>
            </p:cNvCxnSpPr>
            <p:nvPr/>
          </p:nvCxnSpPr>
          <p:spPr>
            <a:xfrm>
              <a:off x="2507721" y="3741469"/>
              <a:ext cx="231648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D83FCB-2B37-4A54-99F7-5BF17E4D0674}"/>
                </a:ext>
              </a:extLst>
            </p:cNvPr>
            <p:cNvGrpSpPr/>
            <p:nvPr/>
          </p:nvGrpSpPr>
          <p:grpSpPr>
            <a:xfrm>
              <a:off x="4377160" y="5966577"/>
              <a:ext cx="3846165" cy="496041"/>
              <a:chOff x="4377160" y="5966577"/>
              <a:chExt cx="3846165" cy="496041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01AD65D-01D3-4C92-B98D-0A301076B47B}"/>
                  </a:ext>
                </a:extLst>
              </p:cNvPr>
              <p:cNvSpPr/>
              <p:nvPr/>
            </p:nvSpPr>
            <p:spPr>
              <a:xfrm>
                <a:off x="4955488" y="5966577"/>
                <a:ext cx="3267837" cy="4960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table[T, tokens[</a:t>
                </a:r>
                <a:r>
                  <a:rPr lang="en-US" altLang="zh-CN" sz="28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]]</a:t>
                </a:r>
                <a:endPara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5426B8B0-ED74-43C1-8332-4EA36077B489}"/>
                  </a:ext>
                </a:extLst>
              </p:cNvPr>
              <p:cNvCxnSpPr>
                <a:cxnSpLocks/>
                <a:stCxn id="7" idx="3"/>
                <a:endCxn id="13" idx="1"/>
              </p:cNvCxnSpPr>
              <p:nvPr/>
            </p:nvCxnSpPr>
            <p:spPr>
              <a:xfrm>
                <a:off x="4377160" y="6214186"/>
                <a:ext cx="578328" cy="412"/>
              </a:xfrm>
              <a:prstGeom prst="straightConnector1">
                <a:avLst/>
              </a:prstGeom>
              <a:ln w="57150"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2FF418E-C966-441A-9DCE-E38031791567}"/>
                </a:ext>
              </a:extLst>
            </p:cNvPr>
            <p:cNvSpPr/>
            <p:nvPr/>
          </p:nvSpPr>
          <p:spPr>
            <a:xfrm>
              <a:off x="2507721" y="3549706"/>
              <a:ext cx="2123440" cy="406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0E72420-0A8F-4DA4-A7A6-9660C4A6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97" y="158201"/>
            <a:ext cx="4103390" cy="1837977"/>
          </a:xfrm>
          <a:prstGeom prst="rect">
            <a:avLst/>
          </a:prstGeom>
        </p:spPr>
      </p:pic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AED3907A-8751-4864-991F-CDC6DEFED9A0}"/>
              </a:ext>
            </a:extLst>
          </p:cNvPr>
          <p:cNvSpPr txBox="1">
            <a:spLocks/>
          </p:cNvSpPr>
          <p:nvPr/>
        </p:nvSpPr>
        <p:spPr>
          <a:xfrm>
            <a:off x="8999774" y="1850950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LL(1)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6E51EFB-91CF-4711-B01B-926DF1CA652F}"/>
              </a:ext>
            </a:extLst>
          </p:cNvPr>
          <p:cNvSpPr/>
          <p:nvPr/>
        </p:nvSpPr>
        <p:spPr>
          <a:xfrm>
            <a:off x="9286841" y="2985826"/>
            <a:ext cx="2291880" cy="1127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262CB4-564A-4C35-81EB-4B5821386B61}"/>
              </a:ext>
            </a:extLst>
          </p:cNvPr>
          <p:cNvSpPr/>
          <p:nvPr/>
        </p:nvSpPr>
        <p:spPr>
          <a:xfrm>
            <a:off x="9299239" y="5032894"/>
            <a:ext cx="2277826" cy="92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驱动代码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27639FD-9955-44B8-9B2A-570AAB9DCA5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0432781" y="4113585"/>
            <a:ext cx="5371" cy="91930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b="1" dirty="0"/>
              <a:t>4.3</a:t>
            </a:r>
            <a:r>
              <a:rPr lang="zh-CN" altLang="en-US" b="1" dirty="0"/>
              <a:t>：</a:t>
            </a:r>
            <a:r>
              <a:rPr lang="en-US" altLang="zh-CN" b="1" dirty="0"/>
              <a:t>LL(1)</a:t>
            </a:r>
            <a:r>
              <a:rPr lang="zh-CN" altLang="en-US" b="1" dirty="0"/>
              <a:t>分析冲突处理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第五讲：自底向上分析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2184326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EB2C1-8263-4CEC-9572-0CBF72D4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LL(1)</a:t>
            </a:r>
            <a:r>
              <a:rPr lang="zh-CN" altLang="en-US" dirty="0"/>
              <a:t>文法中的冲突：</a:t>
            </a:r>
            <a:r>
              <a:rPr lang="zh-CN" altLang="en-US" b="1" dirty="0">
                <a:solidFill>
                  <a:srgbClr val="FF0000"/>
                </a:solidFill>
              </a:rPr>
              <a:t>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F59742-65C6-4625-A4F0-7610A4A7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100693"/>
            <a:ext cx="2743200" cy="365125"/>
          </a:xfrm>
        </p:spPr>
        <p:txBody>
          <a:bodyPr/>
          <a:lstStyle/>
          <a:p>
            <a:fld id="{F210D295-9B15-4757-888B-4FDF115DEA16}" type="slidenum">
              <a:rPr lang="zh-CN" altLang="en-US" smtClean="0"/>
              <a:t>86</a:t>
            </a:fld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197125A-3708-47A6-940C-503B1AE02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70133"/>
              </p:ext>
            </p:extLst>
          </p:nvPr>
        </p:nvGraphicFramePr>
        <p:xfrm>
          <a:off x="3102428" y="4817137"/>
          <a:ext cx="464457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7B48063-726E-442A-A3D5-2C4021DC22DC}"/>
              </a:ext>
            </a:extLst>
          </p:cNvPr>
          <p:cNvSpPr/>
          <p:nvPr/>
        </p:nvSpPr>
        <p:spPr>
          <a:xfrm>
            <a:off x="8167963" y="4337613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3031F5DC-E799-4178-9F6D-CBFDE8334A77}"/>
              </a:ext>
            </a:extLst>
          </p:cNvPr>
          <p:cNvSpPr txBox="1">
            <a:spLocks/>
          </p:cNvSpPr>
          <p:nvPr/>
        </p:nvSpPr>
        <p:spPr>
          <a:xfrm>
            <a:off x="392565" y="5066307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示例二：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68A821-253B-467B-947E-DBA645DBAB54}"/>
              </a:ext>
            </a:extLst>
          </p:cNvPr>
          <p:cNvSpPr/>
          <p:nvPr/>
        </p:nvSpPr>
        <p:spPr>
          <a:xfrm>
            <a:off x="4612786" y="4385952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7CFDEF82-63D1-4207-90A8-9456B4B0EF28}"/>
              </a:ext>
            </a:extLst>
          </p:cNvPr>
          <p:cNvSpPr txBox="1">
            <a:spLocks/>
          </p:cNvSpPr>
          <p:nvPr/>
        </p:nvSpPr>
        <p:spPr>
          <a:xfrm>
            <a:off x="392565" y="1486461"/>
            <a:ext cx="2709863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示例一：</a:t>
            </a:r>
            <a:endParaRPr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962002C-2533-471E-8BAA-7589A4BDA144}"/>
              </a:ext>
            </a:extLst>
          </p:cNvPr>
          <p:cNvSpPr/>
          <p:nvPr/>
        </p:nvSpPr>
        <p:spPr>
          <a:xfrm>
            <a:off x="9555652" y="972182"/>
            <a:ext cx="2563086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14760568-7E6F-4324-9694-D36C07053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21501"/>
              </p:ext>
            </p:extLst>
          </p:nvPr>
        </p:nvGraphicFramePr>
        <p:xfrm>
          <a:off x="1198835" y="1997637"/>
          <a:ext cx="81280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</a:tbl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F00132CE-2BB8-464F-8DF2-63F27F6BBB63}"/>
              </a:ext>
            </a:extLst>
          </p:cNvPr>
          <p:cNvSpPr/>
          <p:nvPr/>
        </p:nvSpPr>
        <p:spPr>
          <a:xfrm>
            <a:off x="4612787" y="1567741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140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159B1-0B04-41AB-A66A-92A52148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什么样的文法满足</a:t>
            </a:r>
            <a:r>
              <a:rPr lang="en-US" altLang="zh-CN" dirty="0"/>
              <a:t>LL(1)</a:t>
            </a:r>
            <a:r>
              <a:rPr lang="zh-CN" altLang="en-US" dirty="0"/>
              <a:t>分析算法？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626013-BD4C-4560-872B-6F22B6CB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FEB15A-067C-4C63-8F88-52DC67DD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2446843"/>
          </a:xfrm>
        </p:spPr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FA16B1-545E-4D21-90B0-E4478987AE0B}"/>
              </a:ext>
            </a:extLst>
          </p:cNvPr>
          <p:cNvSpPr/>
          <p:nvPr/>
        </p:nvSpPr>
        <p:spPr>
          <a:xfrm>
            <a:off x="3718334" y="3746026"/>
            <a:ext cx="2563086" cy="304698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V 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|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03E497-FC04-41C5-BB07-B485D507792E}"/>
              </a:ext>
            </a:extLst>
          </p:cNvPr>
          <p:cNvSpPr/>
          <p:nvPr/>
        </p:nvSpPr>
        <p:spPr>
          <a:xfrm>
            <a:off x="7329057" y="3892867"/>
            <a:ext cx="2563086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 -&gt; d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X Y Z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-&gt; c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</a:t>
            </a:r>
            <a:r>
              <a:rPr lang="el-GR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ε</a:t>
            </a:r>
            <a:endParaRPr lang="es-E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-&gt; Y</a:t>
            </a:r>
          </a:p>
          <a:p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|  a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8D3086-D67C-4CC2-9151-D6AE911565D2}"/>
              </a:ext>
            </a:extLst>
          </p:cNvPr>
          <p:cNvSpPr txBox="1"/>
          <p:nvPr/>
        </p:nvSpPr>
        <p:spPr>
          <a:xfrm>
            <a:off x="846086" y="3997478"/>
            <a:ext cx="10515600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无回溯语法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，最左自顶向下语法分析器可以在至多前看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个记号的情况下，总是能够预测正确的产生式规则</a:t>
            </a:r>
          </a:p>
        </p:txBody>
      </p:sp>
    </p:spTree>
    <p:extLst>
      <p:ext uri="{BB962C8B-B14F-4D97-AF65-F5344CB8AC3E}">
        <p14:creationId xmlns:p14="http://schemas.microsoft.com/office/powerpoint/2010/main" val="150913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4881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如何消除文法中的冲突使其满足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48C39B2-1431-428E-95CC-A7EB2D2E33BD}"/>
              </a:ext>
            </a:extLst>
          </p:cNvPr>
          <p:cNvSpPr txBox="1">
            <a:spLocks/>
          </p:cNvSpPr>
          <p:nvPr/>
        </p:nvSpPr>
        <p:spPr>
          <a:xfrm>
            <a:off x="1807210" y="5744759"/>
            <a:ext cx="8577580" cy="9550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解决办法：</a:t>
            </a:r>
            <a:r>
              <a:rPr lang="zh-CN" altLang="en-US" sz="4000" b="1" dirty="0">
                <a:solidFill>
                  <a:srgbClr val="FF0000"/>
                </a:solidFill>
              </a:rPr>
              <a:t>提取左公因子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zh-CN" altLang="en-US" sz="4000" b="1" dirty="0">
                <a:solidFill>
                  <a:srgbClr val="FF0000"/>
                </a:solidFill>
              </a:rPr>
              <a:t>消除左递归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7C03317-93F2-49A7-98A8-262F3D8C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2446843"/>
          </a:xfrm>
        </p:spPr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D7F314-5C1F-41A3-8C2C-F3F8F9AC7C59}"/>
              </a:ext>
            </a:extLst>
          </p:cNvPr>
          <p:cNvSpPr txBox="1"/>
          <p:nvPr/>
        </p:nvSpPr>
        <p:spPr>
          <a:xfrm>
            <a:off x="846086" y="3997478"/>
            <a:ext cx="10515600" cy="156966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无回溯语法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CFG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，最左自顶向下语法分析器可以在至多前看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个记号的情况下，总是能够预测正确的产生式规则</a:t>
            </a:r>
          </a:p>
        </p:txBody>
      </p:sp>
    </p:spTree>
    <p:extLst>
      <p:ext uri="{BB962C8B-B14F-4D97-AF65-F5344CB8AC3E}">
        <p14:creationId xmlns:p14="http://schemas.microsoft.com/office/powerpoint/2010/main" val="28711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4881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如何消除文法中的冲突使其满足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7C03317-93F2-49A7-98A8-262F3D8C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886440" cy="506549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文法</a:t>
            </a:r>
            <a:r>
              <a:rPr lang="en-US" altLang="zh-CN" b="1" dirty="0">
                <a:solidFill>
                  <a:srgbClr val="FF0000"/>
                </a:solidFill>
              </a:rPr>
              <a:t>G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⇔</a:t>
            </a:r>
            <a:r>
              <a:rPr lang="en-US" altLang="zh-CN" b="1" dirty="0">
                <a:solidFill>
                  <a:srgbClr val="FF0000"/>
                </a:solidFill>
              </a:rPr>
              <a:t>LL(1)</a:t>
            </a:r>
            <a:r>
              <a:rPr lang="zh-CN" altLang="en-US" dirty="0"/>
              <a:t>，当且仅当</a:t>
            </a:r>
            <a:r>
              <a:rPr lang="en-US" altLang="zh-CN" dirty="0"/>
              <a:t>G</a:t>
            </a:r>
            <a:r>
              <a:rPr lang="zh-CN" altLang="en-US" dirty="0"/>
              <a:t>中的任意两条产生式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α|</a:t>
            </a:r>
            <a:r>
              <a:rPr lang="el-GR" altLang="zh-CN" b="1" dirty="0">
                <a:solidFill>
                  <a:srgbClr val="FF0000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满足下列条件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不能都推导出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提取</a:t>
            </a:r>
            <a:r>
              <a:rPr lang="el-GR" altLang="zh-CN" b="1" dirty="0">
                <a:solidFill>
                  <a:srgbClr val="FF0000"/>
                </a:solidFill>
              </a:rPr>
              <a:t>α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l-GR" altLang="zh-CN" b="1" dirty="0">
                <a:solidFill>
                  <a:srgbClr val="FF0000"/>
                </a:solidFill>
              </a:rPr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的左公因子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或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endParaRPr lang="en-US" altLang="zh-CN" dirty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sym typeface="Wingdings" panose="05000000000000000000" pitchFamily="2" charset="2"/>
              </a:rPr>
              <a:t>当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β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能推导出</a:t>
            </a:r>
            <a:r>
              <a:rPr lang="el-GR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ε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</a:rPr>
              <a:t>则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FIRST(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sym typeface="Wingdings" panose="05000000000000000000" pitchFamily="2" charset="2"/>
              </a:rPr>
              <a:t>α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FOLLOW(A)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不相交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当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与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都能推导出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删掉</a:t>
            </a:r>
            <a:r>
              <a:rPr lang="el-GR" altLang="zh-CN" b="1" dirty="0">
                <a:solidFill>
                  <a:srgbClr val="FF0000"/>
                </a:solidFill>
              </a:rPr>
              <a:t>α</a:t>
            </a:r>
            <a:r>
              <a:rPr lang="zh-CN" altLang="en-US" b="1" dirty="0">
                <a:solidFill>
                  <a:srgbClr val="FF0000"/>
                </a:solidFill>
              </a:rPr>
              <a:t>或</a:t>
            </a:r>
            <a:r>
              <a:rPr lang="el-GR" altLang="zh-CN" b="1" dirty="0">
                <a:solidFill>
                  <a:srgbClr val="FF0000"/>
                </a:solidFill>
              </a:rPr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某一个产生式中的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3"/>
            <a:endParaRPr lang="en-US" altLang="zh-CN" dirty="0">
              <a:latin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DC54A6-786A-40FD-81DB-10D88AEAEB93}"/>
              </a:ext>
            </a:extLst>
          </p:cNvPr>
          <p:cNvGrpSpPr/>
          <p:nvPr/>
        </p:nvGrpSpPr>
        <p:grpSpPr>
          <a:xfrm>
            <a:off x="8365404" y="2133941"/>
            <a:ext cx="2080626" cy="584775"/>
            <a:chOff x="8365402" y="2133941"/>
            <a:chExt cx="1756373" cy="58477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F1E953E-621F-4385-B1D5-836651A5FF2E}"/>
                </a:ext>
              </a:extLst>
            </p:cNvPr>
            <p:cNvSpPr txBox="1"/>
            <p:nvPr/>
          </p:nvSpPr>
          <p:spPr>
            <a:xfrm>
              <a:off x="9279802" y="2133941"/>
              <a:ext cx="8419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7A5F9A-188A-48EF-BEB4-72680C73BAE2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B25819-0296-4435-AC78-5EE43A7CB12D}"/>
              </a:ext>
            </a:extLst>
          </p:cNvPr>
          <p:cNvGrpSpPr/>
          <p:nvPr/>
        </p:nvGrpSpPr>
        <p:grpSpPr>
          <a:xfrm>
            <a:off x="7186943" y="3692305"/>
            <a:ext cx="1765426" cy="461665"/>
            <a:chOff x="8365402" y="2190939"/>
            <a:chExt cx="1765426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1B1DA10-9297-4105-9BCC-D8DFE7CB8C47}"/>
                </a:ext>
              </a:extLst>
            </p:cNvPr>
            <p:cNvSpPr txBox="1"/>
            <p:nvPr/>
          </p:nvSpPr>
          <p:spPr>
            <a:xfrm>
              <a:off x="9288855" y="2190939"/>
              <a:ext cx="84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90CF4B7-525D-47F3-A155-F4281AA14ADD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2E437E-9219-4849-941E-A9843E5C39B5}"/>
              </a:ext>
            </a:extLst>
          </p:cNvPr>
          <p:cNvGrpSpPr/>
          <p:nvPr/>
        </p:nvGrpSpPr>
        <p:grpSpPr>
          <a:xfrm>
            <a:off x="7186943" y="4153970"/>
            <a:ext cx="1765426" cy="461665"/>
            <a:chOff x="8365402" y="2190939"/>
            <a:chExt cx="1765426" cy="46166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D40497-88D8-4DCD-B5F4-E1A8BAD34809}"/>
                </a:ext>
              </a:extLst>
            </p:cNvPr>
            <p:cNvSpPr txBox="1"/>
            <p:nvPr/>
          </p:nvSpPr>
          <p:spPr>
            <a:xfrm>
              <a:off x="9288855" y="2190939"/>
              <a:ext cx="84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相交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5049EDA-FCF4-465F-8A2C-AFCF8258D58B}"/>
                </a:ext>
              </a:extLst>
            </p:cNvPr>
            <p:cNvCxnSpPr/>
            <p:nvPr/>
          </p:nvCxnSpPr>
          <p:spPr>
            <a:xfrm>
              <a:off x="8365402" y="2426329"/>
              <a:ext cx="9144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17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DF971-FD6B-440C-98B1-D96E61E6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语法分析学习路线图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C00FE1-5BB6-46AA-AD71-E58DF58C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9EA37C-6C87-45F8-9FB8-11E85055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数学理论：上下文无关文法（</a:t>
            </a:r>
            <a:r>
              <a:rPr lang="en-US" altLang="zh-CN" dirty="0"/>
              <a:t>CFG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描述语言语法规则的数学工具</a:t>
            </a:r>
          </a:p>
          <a:p>
            <a:r>
              <a:rPr lang="zh-CN" altLang="en-US" dirty="0"/>
              <a:t>自顶向下分析</a:t>
            </a:r>
          </a:p>
          <a:p>
            <a:pPr lvl="1"/>
            <a:r>
              <a:rPr lang="zh-CN" altLang="en-US" dirty="0"/>
              <a:t>递归下降分析算法（预测分析算法）</a:t>
            </a:r>
          </a:p>
          <a:p>
            <a:pPr lvl="1"/>
            <a:r>
              <a:rPr lang="en-US" altLang="zh-CN" dirty="0"/>
              <a:t>LL</a:t>
            </a:r>
            <a:r>
              <a:rPr lang="zh-CN" altLang="en-US" dirty="0"/>
              <a:t>分析算法</a:t>
            </a:r>
          </a:p>
          <a:p>
            <a:r>
              <a:rPr lang="zh-CN" altLang="en-US" dirty="0"/>
              <a:t>自底向上分析</a:t>
            </a:r>
          </a:p>
          <a:p>
            <a:pPr lvl="1"/>
            <a:r>
              <a:rPr lang="en-US" altLang="zh-CN" dirty="0"/>
              <a:t>LR</a:t>
            </a:r>
            <a:r>
              <a:rPr lang="zh-CN" altLang="en-US" dirty="0"/>
              <a:t>分析算法</a:t>
            </a:r>
          </a:p>
        </p:txBody>
      </p:sp>
    </p:spTree>
    <p:extLst>
      <p:ext uri="{BB962C8B-B14F-4D97-AF65-F5344CB8AC3E}">
        <p14:creationId xmlns:p14="http://schemas.microsoft.com/office/powerpoint/2010/main" val="1180064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149677"/>
          </a:xfrm>
        </p:spPr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提取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与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的左公因子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06326F-03E1-4B16-B0A3-7B244DB026E4}"/>
              </a:ext>
            </a:extLst>
          </p:cNvPr>
          <p:cNvGrpSpPr/>
          <p:nvPr/>
        </p:nvGrpSpPr>
        <p:grpSpPr>
          <a:xfrm>
            <a:off x="6218555" y="1290862"/>
            <a:ext cx="5498743" cy="1334343"/>
            <a:chOff x="1478802" y="2438341"/>
            <a:chExt cx="5498743" cy="133434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76C92E-EC4B-417A-807A-A8BAEFE540F5}"/>
                </a:ext>
              </a:extLst>
            </p:cNvPr>
            <p:cNvSpPr/>
            <p:nvPr/>
          </p:nvSpPr>
          <p:spPr>
            <a:xfrm>
              <a:off x="1478802" y="2602436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α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β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D30E032-270F-4043-A93D-5F7D6DCEBB7A}"/>
                </a:ext>
              </a:extLst>
            </p:cNvPr>
            <p:cNvSpPr/>
            <p:nvPr/>
          </p:nvSpPr>
          <p:spPr>
            <a:xfrm>
              <a:off x="3515360" y="2602436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71BDC4-3804-4222-9D8F-DE95FF83B671}"/>
                </a:ext>
              </a:extLst>
            </p:cNvPr>
            <p:cNvGrpSpPr/>
            <p:nvPr/>
          </p:nvGrpSpPr>
          <p:grpSpPr>
            <a:xfrm>
              <a:off x="4096628" y="2438341"/>
              <a:ext cx="2880917" cy="1334343"/>
              <a:chOff x="8218895" y="1150581"/>
              <a:chExt cx="2880917" cy="1334343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E4160A-435E-4897-8A30-3CE390966856}"/>
                  </a:ext>
                </a:extLst>
              </p:cNvPr>
              <p:cNvSpPr/>
              <p:nvPr/>
            </p:nvSpPr>
            <p:spPr>
              <a:xfrm>
                <a:off x="8531072" y="1150581"/>
                <a:ext cx="1864882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-&gt; </a:t>
                </a:r>
                <a:r>
                  <a:rPr lang="el-GR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γ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A’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2400" b="1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’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-&gt;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α</a:t>
                </a:r>
                <a:r>
                  <a:rPr lang="en-US" altLang="zh-CN" sz="2400" b="1" baseline="-25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β</a:t>
                </a:r>
                <a:r>
                  <a:rPr lang="en-US" altLang="zh-CN" sz="2400" b="1" baseline="-250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endPara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3CA6DB8-E4E5-41E6-99B1-916C4C56398D}"/>
                  </a:ext>
                </a:extLst>
              </p:cNvPr>
              <p:cNvSpPr/>
              <p:nvPr/>
            </p:nvSpPr>
            <p:spPr>
              <a:xfrm>
                <a:off x="8218895" y="2115592"/>
                <a:ext cx="2880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α1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β2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没有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左公因子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8114D7-1416-497C-9650-2EA1136723BC}"/>
              </a:ext>
            </a:extLst>
          </p:cNvPr>
          <p:cNvGrpSpPr/>
          <p:nvPr/>
        </p:nvGrpSpPr>
        <p:grpSpPr>
          <a:xfrm>
            <a:off x="200434" y="2574553"/>
            <a:ext cx="2563086" cy="3781799"/>
            <a:chOff x="200434" y="2574553"/>
            <a:chExt cx="2563086" cy="3781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5A262FC-267E-4950-B9DF-23111E9A2C01}"/>
                </a:ext>
              </a:extLst>
            </p:cNvPr>
            <p:cNvSpPr/>
            <p:nvPr/>
          </p:nvSpPr>
          <p:spPr>
            <a:xfrm>
              <a:off x="200434" y="3309364"/>
              <a:ext cx="2563086" cy="304698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V 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wN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74553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873897" y="3117514"/>
            <a:ext cx="3222103" cy="3416320"/>
            <a:chOff x="2873897" y="3117514"/>
            <a:chExt cx="3222103" cy="341632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532914" y="3117514"/>
              <a:ext cx="2563086" cy="341632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V 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wN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N 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2873897" y="4417462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6218555" y="3145600"/>
            <a:ext cx="11584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73B0727-9DFB-409F-BFD0-A54D16F3E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06854"/>
              </p:ext>
            </p:extLst>
          </p:nvPr>
        </p:nvGraphicFramePr>
        <p:xfrm>
          <a:off x="7235605" y="2646699"/>
          <a:ext cx="475596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4,5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78294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5915"/>
              </p:ext>
            </p:extLst>
          </p:nvPr>
        </p:nvGraphicFramePr>
        <p:xfrm>
          <a:off x="7235605" y="4517313"/>
          <a:ext cx="475596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415599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7702702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403178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8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78294"/>
                  </a:ext>
                </a:extLst>
              </a:tr>
            </a:tbl>
          </a:graphicData>
        </a:graphic>
      </p:graphicFrame>
      <p:sp>
        <p:nvSpPr>
          <p:cNvPr id="25" name="箭头: 左弧形 24">
            <a:extLst>
              <a:ext uri="{FF2B5EF4-FFF2-40B4-BE49-F238E27FC236}">
                <a16:creationId xmlns:a16="http://schemas.microsoft.com/office/drawing/2014/main" id="{05E4FF07-AA37-4611-9E02-DE8F06B4AE83}"/>
              </a:ext>
            </a:extLst>
          </p:cNvPr>
          <p:cNvSpPr/>
          <p:nvPr/>
        </p:nvSpPr>
        <p:spPr>
          <a:xfrm>
            <a:off x="6599763" y="4176472"/>
            <a:ext cx="528320" cy="129840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2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1149677"/>
          </a:xfrm>
        </p:spPr>
        <p:txBody>
          <a:bodyPr/>
          <a:lstStyle/>
          <a:p>
            <a:r>
              <a:rPr lang="zh-CN" altLang="en-US" dirty="0"/>
              <a:t>若</a:t>
            </a:r>
            <a:r>
              <a:rPr lang="el-GR" altLang="zh-CN" dirty="0"/>
              <a:t>α</a:t>
            </a:r>
            <a:r>
              <a:rPr lang="zh-CN" altLang="en-US" dirty="0"/>
              <a:t>与</a:t>
            </a:r>
            <a:r>
              <a:rPr lang="el-GR" altLang="zh-CN" dirty="0"/>
              <a:t>β</a:t>
            </a:r>
            <a:r>
              <a:rPr lang="zh-CN" altLang="en-US" b="1" dirty="0">
                <a:solidFill>
                  <a:srgbClr val="FF0000"/>
                </a:solidFill>
              </a:rPr>
              <a:t>都能推导出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删掉</a:t>
            </a:r>
            <a:r>
              <a:rPr lang="el-GR" altLang="zh-CN" b="1" dirty="0">
                <a:solidFill>
                  <a:srgbClr val="0000FF"/>
                </a:solidFill>
              </a:rPr>
              <a:t>α</a:t>
            </a:r>
            <a:r>
              <a:rPr lang="zh-CN" altLang="en-US" b="1" dirty="0">
                <a:solidFill>
                  <a:srgbClr val="0000FF"/>
                </a:solidFill>
              </a:rPr>
              <a:t>或</a:t>
            </a:r>
            <a:r>
              <a:rPr lang="el-GR" altLang="zh-CN" b="1" dirty="0">
                <a:solidFill>
                  <a:srgbClr val="0000FF"/>
                </a:solidFill>
              </a:rPr>
              <a:t>β</a:t>
            </a:r>
            <a:r>
              <a:rPr lang="zh-CN" altLang="en-US" b="1" dirty="0">
                <a:solidFill>
                  <a:srgbClr val="0000FF"/>
                </a:solidFill>
              </a:rPr>
              <a:t>某一个产生式中的</a:t>
            </a:r>
            <a:r>
              <a:rPr lang="el-GR" altLang="zh-CN" b="1" dirty="0">
                <a:solidFill>
                  <a:srgbClr val="0000FF"/>
                </a:solidFill>
              </a:rPr>
              <a:t>ε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873897" y="3476769"/>
            <a:ext cx="3222103" cy="1938992"/>
            <a:chOff x="2873897" y="3476769"/>
            <a:chExt cx="3222103" cy="193899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532914" y="3476769"/>
              <a:ext cx="2563086" cy="193899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aZ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2873897" y="4417462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06145"/>
              </p:ext>
            </p:extLst>
          </p:nvPr>
        </p:nvGraphicFramePr>
        <p:xfrm>
          <a:off x="7984829" y="3435135"/>
          <a:ext cx="28119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ε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1,2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473870" y="3002670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2574553"/>
            <a:ext cx="2563086" cy="2841208"/>
            <a:chOff x="255623" y="2574553"/>
            <a:chExt cx="2563086" cy="2841208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74553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476769"/>
              <a:ext cx="2563086" cy="193899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aZ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21A5B2-14F9-4B43-B776-E5F8ED3C6BF7}"/>
              </a:ext>
            </a:extLst>
          </p:cNvPr>
          <p:cNvGrpSpPr/>
          <p:nvPr/>
        </p:nvGrpSpPr>
        <p:grpSpPr>
          <a:xfrm>
            <a:off x="6218555" y="1290862"/>
            <a:ext cx="5227833" cy="1534443"/>
            <a:chOff x="1478802" y="2438341"/>
            <a:chExt cx="5227833" cy="153444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40FD98-4033-4E48-A0C7-0DCF4ADE3F01}"/>
                </a:ext>
              </a:extLst>
            </p:cNvPr>
            <p:cNvSpPr/>
            <p:nvPr/>
          </p:nvSpPr>
          <p:spPr>
            <a:xfrm>
              <a:off x="1478802" y="2602436"/>
              <a:ext cx="1766274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α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</a:t>
              </a:r>
              <a:r>
                <a:rPr lang="el-GR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sym typeface="Wingdings" panose="05000000000000000000" pitchFamily="2" charset="2"/>
                </a:rPr>
                <a:t>β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90390A44-2972-40F7-89A6-6812A1E2A0CB}"/>
                </a:ext>
              </a:extLst>
            </p:cNvPr>
            <p:cNvSpPr/>
            <p:nvPr/>
          </p:nvSpPr>
          <p:spPr>
            <a:xfrm>
              <a:off x="3515360" y="2602436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D414888-3518-435A-821F-3862785F7C4A}"/>
                </a:ext>
              </a:extLst>
            </p:cNvPr>
            <p:cNvGrpSpPr/>
            <p:nvPr/>
          </p:nvGrpSpPr>
          <p:grpSpPr>
            <a:xfrm>
              <a:off x="4189216" y="2438341"/>
              <a:ext cx="2517419" cy="1534443"/>
              <a:chOff x="8311483" y="1150581"/>
              <a:chExt cx="2517419" cy="15344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6D403FD-8B55-4ABA-885B-3EB7F9A4CE9F}"/>
                  </a:ext>
                </a:extLst>
              </p:cNvPr>
              <p:cNvSpPr/>
              <p:nvPr/>
            </p:nvSpPr>
            <p:spPr>
              <a:xfrm>
                <a:off x="8531072" y="1150581"/>
                <a:ext cx="2078242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-&gt;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α-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ε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      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  </a:t>
                </a:r>
                <a:r>
                  <a:rPr lang="el-GR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sym typeface="Wingdings" panose="05000000000000000000" pitchFamily="2" charset="2"/>
                  </a:rPr>
                  <a:t>β</a:t>
                </a:r>
                <a:endParaRPr lang="en-US" altLang="zh-CN" sz="2400" b="1" baseline="-25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74D3A99-7362-473F-8C0B-879D039A1027}"/>
                  </a:ext>
                </a:extLst>
              </p:cNvPr>
              <p:cNvSpPr/>
              <p:nvPr/>
            </p:nvSpPr>
            <p:spPr>
              <a:xfrm>
                <a:off x="8311483" y="2038693"/>
                <a:ext cx="25174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α-ε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表示从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α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中删除</a:t>
                </a:r>
                <a:r>
                  <a:rPr lang="el-G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后的产生式</a:t>
                </a:r>
              </a:p>
            </p:txBody>
          </p:sp>
        </p:grp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591C9827-5723-4B9B-9B68-351448394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287477"/>
              </p:ext>
            </p:extLst>
          </p:nvPr>
        </p:nvGraphicFramePr>
        <p:xfrm>
          <a:off x="7984829" y="5285786"/>
          <a:ext cx="281196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61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5313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ε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176123"/>
                  </a:ext>
                </a:extLst>
              </a:tr>
            </a:tbl>
          </a:graphicData>
        </a:graphic>
      </p:graphicFrame>
      <p:sp>
        <p:nvSpPr>
          <p:cNvPr id="32" name="箭头: 右 31">
            <a:extLst>
              <a:ext uri="{FF2B5EF4-FFF2-40B4-BE49-F238E27FC236}">
                <a16:creationId xmlns:a16="http://schemas.microsoft.com/office/drawing/2014/main" id="{34EB801B-7564-47FF-98D7-1F78E4265093}"/>
              </a:ext>
            </a:extLst>
          </p:cNvPr>
          <p:cNvSpPr/>
          <p:nvPr/>
        </p:nvSpPr>
        <p:spPr>
          <a:xfrm rot="5400000">
            <a:off x="9223696" y="4864338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26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Case1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提取左公因子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3019082" y="5499469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abad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ad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0590"/>
              </p:ext>
            </p:extLst>
          </p:nvPr>
        </p:nvGraphicFramePr>
        <p:xfrm>
          <a:off x="7782678" y="331896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148320" y="2857295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X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 -&gt;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532914" y="3263418"/>
            <a:ext cx="2563086" cy="2146943"/>
            <a:chOff x="3634514" y="3782886"/>
            <a:chExt cx="2563086" cy="214694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634514" y="3782886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bad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585003" y="5447759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55623" y="5572380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)ad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E6DD7493-C064-4DA3-AC99-7C463B693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834889"/>
              </p:ext>
            </p:extLst>
          </p:nvPr>
        </p:nvGraphicFramePr>
        <p:xfrm>
          <a:off x="7782678" y="518668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44" name="箭头: 右 43">
            <a:extLst>
              <a:ext uri="{FF2B5EF4-FFF2-40B4-BE49-F238E27FC236}">
                <a16:creationId xmlns:a16="http://schemas.microsoft.com/office/drawing/2014/main" id="{40E87210-38E0-463A-9352-D6742EEE0A5C}"/>
              </a:ext>
            </a:extLst>
          </p:cNvPr>
          <p:cNvSpPr/>
          <p:nvPr/>
        </p:nvSpPr>
        <p:spPr>
          <a:xfrm rot="5400000">
            <a:off x="9105897" y="4761178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Case2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989913" y="5550512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55404"/>
              </p:ext>
            </p:extLst>
          </p:nvPr>
        </p:nvGraphicFramePr>
        <p:xfrm>
          <a:off x="8009012" y="3232409"/>
          <a:ext cx="2142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487440" y="2756631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Ya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Z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746303" y="3428025"/>
            <a:ext cx="2370046" cy="2025699"/>
            <a:chOff x="3782900" y="3978619"/>
            <a:chExt cx="2370046" cy="202569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782900" y="3978619"/>
              <a:ext cx="237004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743858" y="5616942"/>
              <a:ext cx="359252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13379" y="5611666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594CCE7-E011-44E3-B84E-82BA2A544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6471"/>
              </p:ext>
            </p:extLst>
          </p:nvPr>
        </p:nvGraphicFramePr>
        <p:xfrm>
          <a:off x="8009012" y="5144483"/>
          <a:ext cx="2142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6" name="箭头: 右 25">
            <a:extLst>
              <a:ext uri="{FF2B5EF4-FFF2-40B4-BE49-F238E27FC236}">
                <a16:creationId xmlns:a16="http://schemas.microsoft.com/office/drawing/2014/main" id="{D8C8EDE6-5869-415E-9298-B7E1225E929A}"/>
              </a:ext>
            </a:extLst>
          </p:cNvPr>
          <p:cNvSpPr/>
          <p:nvPr/>
        </p:nvSpPr>
        <p:spPr>
          <a:xfrm rot="5400000">
            <a:off x="9237267" y="4681406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0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80C52-2044-40E2-8F26-58C1F77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86" y="158202"/>
            <a:ext cx="11081754" cy="813980"/>
          </a:xfrm>
        </p:spPr>
        <p:txBody>
          <a:bodyPr>
            <a:normAutofit/>
          </a:bodyPr>
          <a:lstStyle/>
          <a:p>
            <a:r>
              <a:rPr lang="zh-CN" altLang="en-US" dirty="0"/>
              <a:t>消除文法中的冲突使其满足</a:t>
            </a:r>
            <a:r>
              <a:rPr lang="en-US" altLang="zh-CN" dirty="0"/>
              <a:t>LL(1)</a:t>
            </a:r>
            <a:r>
              <a:rPr lang="zh-CN" altLang="en-US" dirty="0"/>
              <a:t>分析：</a:t>
            </a:r>
            <a:r>
              <a:rPr lang="en-US" altLang="zh-CN" b="1" dirty="0">
                <a:solidFill>
                  <a:srgbClr val="FF0000"/>
                </a:solidFill>
              </a:rPr>
              <a:t>#3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DEFE3-EF67-416C-A747-3B2DB5F8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B80EB1-7B8C-41A3-8526-D7FEB70F6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2137163"/>
          </a:xfrm>
        </p:spPr>
        <p:txBody>
          <a:bodyPr>
            <a:normAutofit/>
          </a:bodyPr>
          <a:lstStyle/>
          <a:p>
            <a:r>
              <a:rPr lang="zh-CN" altLang="en-US" dirty="0"/>
              <a:t>若</a:t>
            </a:r>
            <a:r>
              <a:rPr lang="el-GR" altLang="zh-CN" dirty="0"/>
              <a:t>β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α)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r>
              <a:rPr lang="zh-CN" altLang="en-US" dirty="0"/>
              <a:t>；或若</a:t>
            </a:r>
            <a:r>
              <a:rPr lang="el-GR" altLang="zh-CN" dirty="0"/>
              <a:t>α</a:t>
            </a:r>
            <a:r>
              <a:rPr lang="zh-CN" altLang="en-US" dirty="0"/>
              <a:t>能</a:t>
            </a:r>
            <a:r>
              <a:rPr lang="zh-CN" altLang="en-US" b="1" dirty="0">
                <a:solidFill>
                  <a:srgbClr val="FF0000"/>
                </a:solidFill>
              </a:rPr>
              <a:t>推导出</a:t>
            </a:r>
            <a:r>
              <a:rPr lang="el-GR" altLang="zh-CN" b="1" dirty="0">
                <a:solidFill>
                  <a:srgbClr val="FF0000"/>
                </a:solidFill>
              </a:rPr>
              <a:t>ε</a:t>
            </a:r>
            <a:r>
              <a:rPr lang="zh-CN" altLang="el-GR" dirty="0"/>
              <a:t>，</a:t>
            </a:r>
            <a:r>
              <a:rPr lang="zh-CN" altLang="en-US" dirty="0"/>
              <a:t>且</a:t>
            </a:r>
            <a:r>
              <a:rPr lang="en-US" altLang="zh-CN" dirty="0"/>
              <a:t>FIRST(</a:t>
            </a:r>
            <a:r>
              <a:rPr lang="el-GR" altLang="zh-CN" dirty="0"/>
              <a:t>β)</a:t>
            </a:r>
            <a:r>
              <a:rPr lang="zh-CN" altLang="en-US" dirty="0"/>
              <a:t>与</a:t>
            </a:r>
            <a:r>
              <a:rPr lang="en-US" altLang="zh-CN" dirty="0"/>
              <a:t>FOLLOW(A)</a:t>
            </a:r>
            <a:r>
              <a:rPr lang="zh-CN" altLang="en-US" b="1" dirty="0">
                <a:solidFill>
                  <a:srgbClr val="FF0000"/>
                </a:solidFill>
              </a:rPr>
              <a:t>相交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00FF"/>
                </a:solidFill>
              </a:rPr>
              <a:t>展开产生式，消除左递归或提取左公因子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Case3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zh-CN" altLang="en-US" b="1" dirty="0">
                <a:solidFill>
                  <a:srgbClr val="0000FF"/>
                </a:solidFill>
              </a:rPr>
              <a:t>消除左递归</a:t>
            </a:r>
            <a:r>
              <a:rPr lang="zh-CN" altLang="en-US" b="1" dirty="0">
                <a:solidFill>
                  <a:srgbClr val="FF0000"/>
                </a:solidFill>
              </a:rPr>
              <a:t>（失败）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850A99-F969-4ED0-A873-F96644065CC4}"/>
              </a:ext>
            </a:extLst>
          </p:cNvPr>
          <p:cNvGrpSpPr/>
          <p:nvPr/>
        </p:nvGrpSpPr>
        <p:grpSpPr>
          <a:xfrm>
            <a:off x="2989913" y="5550512"/>
            <a:ext cx="3178517" cy="1200329"/>
            <a:chOff x="3019082" y="3646792"/>
            <a:chExt cx="3178517" cy="120032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D6C671E-9E87-439F-B936-247B3132F28B}"/>
                </a:ext>
              </a:extLst>
            </p:cNvPr>
            <p:cNvSpPr/>
            <p:nvPr/>
          </p:nvSpPr>
          <p:spPr>
            <a:xfrm>
              <a:off x="3634513" y="3646792"/>
              <a:ext cx="2563086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cZa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箭头: 右 19">
              <a:extLst>
                <a:ext uri="{FF2B5EF4-FFF2-40B4-BE49-F238E27FC236}">
                  <a16:creationId xmlns:a16="http://schemas.microsoft.com/office/drawing/2014/main" id="{35E6B9D1-43EE-45FA-9257-EE14D5E196C8}"/>
                </a:ext>
              </a:extLst>
            </p:cNvPr>
            <p:cNvSpPr/>
            <p:nvPr/>
          </p:nvSpPr>
          <p:spPr>
            <a:xfrm>
              <a:off x="3019082" y="4227551"/>
              <a:ext cx="54864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280E4C5-D494-4239-9767-2046EADB9685}"/>
              </a:ext>
            </a:extLst>
          </p:cNvPr>
          <p:cNvGraphicFramePr>
            <a:graphicFrameLocks noGrp="1"/>
          </p:cNvGraphicFramePr>
          <p:nvPr/>
        </p:nvGraphicFramePr>
        <p:xfrm>
          <a:off x="7782678" y="2589616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0,1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2,3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102AAB6C-9759-4465-96FD-D2EC5046999D}"/>
              </a:ext>
            </a:extLst>
          </p:cNvPr>
          <p:cNvSpPr/>
          <p:nvPr/>
        </p:nvSpPr>
        <p:spPr>
          <a:xfrm>
            <a:off x="8261106" y="2113838"/>
            <a:ext cx="183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593BE3-124D-460C-BE3B-D9BA453A502B}"/>
              </a:ext>
            </a:extLst>
          </p:cNvPr>
          <p:cNvGrpSpPr/>
          <p:nvPr/>
        </p:nvGrpSpPr>
        <p:grpSpPr>
          <a:xfrm>
            <a:off x="255623" y="3428025"/>
            <a:ext cx="2563086" cy="2103717"/>
            <a:chOff x="255623" y="3428025"/>
            <a:chExt cx="2563086" cy="2103717"/>
          </a:xfrm>
        </p:grpSpPr>
        <p:sp>
          <p:nvSpPr>
            <p:cNvPr id="18" name="内容占位符 7">
              <a:extLst>
                <a:ext uri="{FF2B5EF4-FFF2-40B4-BE49-F238E27FC236}">
                  <a16:creationId xmlns:a16="http://schemas.microsoft.com/office/drawing/2014/main" id="{7DBCF866-5C42-4918-A056-7D8FE82BC01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428025"/>
              <a:ext cx="1925320" cy="7477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0850" indent="-4508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7D"/>
                </a:buClr>
                <a:buSzPct val="90000"/>
                <a:buFont typeface="Wingdings" panose="05000000000000000000" pitchFamily="2" charset="2"/>
                <a:buChar char="n"/>
                <a:defRPr sz="2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900113" indent="-45085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"/>
                <a:defRPr sz="2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1350000" indent="-4500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SzPct val="80000"/>
                <a:buFont typeface="Wingdings" panose="05000000000000000000" pitchFamily="2" charset="2"/>
                <a:buChar char="Ø"/>
                <a:defRPr sz="20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示例：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859756-A104-4ACD-99BB-D5566877DF34}"/>
                </a:ext>
              </a:extLst>
            </p:cNvPr>
            <p:cNvSpPr/>
            <p:nvPr/>
          </p:nvSpPr>
          <p:spPr>
            <a:xfrm>
              <a:off x="255623" y="3962082"/>
              <a:ext cx="256308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d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YZa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 -&gt; c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F28E2E3-25DB-4BE2-9635-E68DF87CE5BB}"/>
              </a:ext>
            </a:extLst>
          </p:cNvPr>
          <p:cNvGrpSpPr/>
          <p:nvPr/>
        </p:nvGrpSpPr>
        <p:grpSpPr>
          <a:xfrm>
            <a:off x="3746303" y="3428025"/>
            <a:ext cx="2370046" cy="2025699"/>
            <a:chOff x="3782900" y="3978619"/>
            <a:chExt cx="2370046" cy="202569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E95224-7FBA-43F6-8D01-CCED380F2249}"/>
                </a:ext>
              </a:extLst>
            </p:cNvPr>
            <p:cNvSpPr/>
            <p:nvPr/>
          </p:nvSpPr>
          <p:spPr>
            <a:xfrm>
              <a:off x="3782900" y="3978619"/>
              <a:ext cx="2370046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</a:t>
              </a:r>
              <a:r>
                <a:rPr lang="en-US" altLang="zh-CN" sz="24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cZa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’</a:t>
              </a: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    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|  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F836579-51B8-4A3B-9345-F77FBC66BBFD}"/>
                </a:ext>
              </a:extLst>
            </p:cNvPr>
            <p:cNvSpPr/>
            <p:nvPr/>
          </p:nvSpPr>
          <p:spPr>
            <a:xfrm rot="16200000">
              <a:off x="4743858" y="5616942"/>
              <a:ext cx="359252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E79118-8E02-4D73-8587-3BDA9420CE8C}"/>
              </a:ext>
            </a:extLst>
          </p:cNvPr>
          <p:cNvGrpSpPr/>
          <p:nvPr/>
        </p:nvGrpSpPr>
        <p:grpSpPr>
          <a:xfrm>
            <a:off x="213379" y="5611666"/>
            <a:ext cx="2696668" cy="1131097"/>
            <a:chOff x="3720183" y="3194787"/>
            <a:chExt cx="2696668" cy="113109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951B2D4-2089-40EE-9257-571BB3BA67FA}"/>
                </a:ext>
              </a:extLst>
            </p:cNvPr>
            <p:cNvSpPr/>
            <p:nvPr/>
          </p:nvSpPr>
          <p:spPr>
            <a:xfrm>
              <a:off x="3720183" y="3494887"/>
              <a:ext cx="2696668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 -&gt; </a:t>
              </a:r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s-E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s-E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|  (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c|</a:t>
              </a:r>
              <a:r>
                <a:rPr lang="el-GR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ε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)Za</a:t>
              </a:r>
              <a:endParaRPr lang="es-E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AE20001C-4AFA-4FA8-9E51-476C3B8288CD}"/>
                </a:ext>
              </a:extLst>
            </p:cNvPr>
            <p:cNvSpPr/>
            <p:nvPr/>
          </p:nvSpPr>
          <p:spPr>
            <a:xfrm rot="5400000">
              <a:off x="4766007" y="3137087"/>
              <a:ext cx="300100" cy="415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5594CCE7-E011-44E3-B84E-82BA2A5441BF}"/>
              </a:ext>
            </a:extLst>
          </p:cNvPr>
          <p:cNvGraphicFramePr>
            <a:graphicFrameLocks noGrp="1"/>
          </p:cNvGraphicFramePr>
          <p:nvPr/>
        </p:nvGraphicFramePr>
        <p:xfrm>
          <a:off x="7782678" y="4501690"/>
          <a:ext cx="279073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36">
                  <a:extLst>
                    <a:ext uri="{9D8B030D-6E8A-4147-A177-3AD203B41FA5}">
                      <a16:colId xmlns:a16="http://schemas.microsoft.com/office/drawing/2014/main" val="26941601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423843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3911174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95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N\T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4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2400" dirty="0">
                          <a:latin typeface="+mn-lt"/>
                          <a:ea typeface="微软雅黑" panose="020B0503020204020204" pitchFamily="34" charset="-122"/>
                        </a:rPr>
                        <a:t>’</a:t>
                      </a:r>
                      <a:endParaRPr lang="zh-CN" altLang="en-US" sz="24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6321"/>
                  </a:ext>
                </a:extLst>
              </a:tr>
            </a:tbl>
          </a:graphicData>
        </a:graphic>
      </p:graphicFrame>
      <p:sp>
        <p:nvSpPr>
          <p:cNvPr id="26" name="箭头: 右 25">
            <a:extLst>
              <a:ext uri="{FF2B5EF4-FFF2-40B4-BE49-F238E27FC236}">
                <a16:creationId xmlns:a16="http://schemas.microsoft.com/office/drawing/2014/main" id="{D8C8EDE6-5869-415E-9298-B7E1225E929A}"/>
              </a:ext>
            </a:extLst>
          </p:cNvPr>
          <p:cNvSpPr/>
          <p:nvPr/>
        </p:nvSpPr>
        <p:spPr>
          <a:xfrm rot="5400000">
            <a:off x="9010933" y="4038613"/>
            <a:ext cx="334225" cy="415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8ACB1D-DEDD-4D71-9C6F-4D72F92A345F}"/>
              </a:ext>
            </a:extLst>
          </p:cNvPr>
          <p:cNvSpPr/>
          <p:nvPr/>
        </p:nvSpPr>
        <p:spPr>
          <a:xfrm>
            <a:off x="8856471" y="5411625"/>
            <a:ext cx="461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,3</a:t>
            </a:r>
            <a:endParaRPr lang="zh-CN" altLang="en-US" sz="2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FDBDAA-248F-4E47-8DB9-50AC2FE89A35}"/>
              </a:ext>
            </a:extLst>
          </p:cNvPr>
          <p:cNvGrpSpPr/>
          <p:nvPr/>
        </p:nvGrpSpPr>
        <p:grpSpPr>
          <a:xfrm>
            <a:off x="6301030" y="5781073"/>
            <a:ext cx="3920151" cy="1024105"/>
            <a:chOff x="6301030" y="5781073"/>
            <a:chExt cx="3920151" cy="102410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D6B898F-AB7E-41AC-A521-E6BA2E4AEF1C}"/>
                </a:ext>
              </a:extLst>
            </p:cNvPr>
            <p:cNvSpPr txBox="1"/>
            <p:nvPr/>
          </p:nvSpPr>
          <p:spPr>
            <a:xfrm>
              <a:off x="6301030" y="5974181"/>
              <a:ext cx="3920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凉凉！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FOLLOW(Z’)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也包含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0E99E94-4E84-4FFB-B5FA-8909751CF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4246" y="5781073"/>
              <a:ext cx="364450" cy="3155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9C524-CA74-4E22-B8A9-E75C237E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无回溯文法的不可判定性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30B41E-E0BA-4B02-9C5D-21AB9AC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01595A-FFE3-46C9-B998-9B941682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10515600" cy="813981"/>
          </a:xfrm>
        </p:spPr>
        <p:txBody>
          <a:bodyPr/>
          <a:lstStyle/>
          <a:p>
            <a:r>
              <a:rPr lang="zh-CN" altLang="en-US" dirty="0"/>
              <a:t>提取左公因子或消除左递归通常可以将</a:t>
            </a:r>
            <a:r>
              <a:rPr lang="en-US" altLang="zh-CN" dirty="0"/>
              <a:t>CFG</a:t>
            </a:r>
            <a:r>
              <a:rPr lang="zh-CN" altLang="en-US" dirty="0"/>
              <a:t>变换为无回溯文法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44092-D8EE-4771-AECB-067D4C6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03" y="1874068"/>
            <a:ext cx="2552609" cy="22582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1E9E32-616E-4137-A8A0-A20518DD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62" y="1901589"/>
            <a:ext cx="3346058" cy="22307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B7BA3E7-37C4-452B-8085-7A4F743F7702}"/>
              </a:ext>
            </a:extLst>
          </p:cNvPr>
          <p:cNvSpPr txBox="1">
            <a:spLocks/>
          </p:cNvSpPr>
          <p:nvPr/>
        </p:nvSpPr>
        <p:spPr>
          <a:xfrm>
            <a:off x="846086" y="4430341"/>
            <a:ext cx="7175284" cy="179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但</a:t>
            </a:r>
            <a:r>
              <a:rPr lang="zh-CN" altLang="en-US" b="1" dirty="0">
                <a:solidFill>
                  <a:srgbClr val="FF0000"/>
                </a:solidFill>
              </a:rPr>
              <a:t>并非所有的</a:t>
            </a:r>
            <a:r>
              <a:rPr lang="en-US" altLang="zh-CN" b="1" dirty="0">
                <a:solidFill>
                  <a:srgbClr val="FF0000"/>
                </a:solidFill>
              </a:rPr>
              <a:t>CFG</a:t>
            </a:r>
            <a:r>
              <a:rPr lang="zh-CN" altLang="en-US" b="1" dirty="0">
                <a:solidFill>
                  <a:srgbClr val="FF0000"/>
                </a:solidFill>
              </a:rPr>
              <a:t>都有对应的无回溯文法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对于任意的</a:t>
            </a:r>
            <a:r>
              <a:rPr lang="en-US" altLang="zh-CN" dirty="0"/>
              <a:t>CFG</a:t>
            </a:r>
            <a:r>
              <a:rPr lang="zh-CN" altLang="en-US" dirty="0"/>
              <a:t>，其是否存在无回溯文法是</a:t>
            </a:r>
            <a:r>
              <a:rPr lang="zh-CN" altLang="en-US" b="1" dirty="0">
                <a:solidFill>
                  <a:srgbClr val="FF0000"/>
                </a:solidFill>
              </a:rPr>
              <a:t>不可判定的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EC51E-F7C1-4491-AF24-10FF3523E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28" y="4430341"/>
            <a:ext cx="2967227" cy="20309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8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27A0AAD-CB46-4989-A415-C8D05078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669C0-DB34-45AB-852B-BEE1AE34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C5A20-E0B7-4C1B-8069-116C666E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862"/>
            <a:ext cx="5801591" cy="5333458"/>
          </a:xfrm>
        </p:spPr>
        <p:txBody>
          <a:bodyPr>
            <a:normAutofit/>
          </a:bodyPr>
          <a:lstStyle/>
          <a:p>
            <a:r>
              <a:rPr lang="zh-CN" altLang="en-US" dirty="0"/>
              <a:t>第一讲：语法分析简介</a:t>
            </a:r>
            <a:endParaRPr lang="en-US" altLang="zh-CN" dirty="0"/>
          </a:p>
          <a:p>
            <a:r>
              <a:rPr lang="zh-CN" altLang="en-US" dirty="0"/>
              <a:t>第二讲：上下文无关文法</a:t>
            </a:r>
            <a:endParaRPr lang="en-US" altLang="zh-CN" dirty="0"/>
          </a:p>
          <a:p>
            <a:r>
              <a:rPr lang="zh-CN" altLang="en-US" dirty="0"/>
              <a:t>第三讲：分析树与二义性</a:t>
            </a:r>
            <a:endParaRPr lang="en-US" altLang="zh-CN" dirty="0"/>
          </a:p>
          <a:p>
            <a:r>
              <a:rPr lang="zh-CN" altLang="en-US" dirty="0"/>
              <a:t>第四讲：自顶向下分析</a:t>
            </a:r>
            <a:endParaRPr lang="en-US" altLang="zh-CN" dirty="0"/>
          </a:p>
          <a:p>
            <a:pPr lvl="1"/>
            <a:r>
              <a:rPr lang="en-US" altLang="zh-CN" dirty="0"/>
              <a:t>4.1</a:t>
            </a:r>
            <a:r>
              <a:rPr lang="zh-CN" altLang="en-US" dirty="0"/>
              <a:t>：递归下降分析</a:t>
            </a:r>
            <a:endParaRPr lang="en-US" altLang="zh-CN" dirty="0"/>
          </a:p>
          <a:p>
            <a:pPr lvl="1"/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/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LL(1)</a:t>
            </a:r>
            <a:r>
              <a:rPr lang="zh-CN" altLang="en-US" dirty="0"/>
              <a:t>分析冲突处理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56DA6219-B1DD-466F-A1ED-B005C1B3FC72}"/>
              </a:ext>
            </a:extLst>
          </p:cNvPr>
          <p:cNvSpPr txBox="1">
            <a:spLocks/>
          </p:cNvSpPr>
          <p:nvPr/>
        </p:nvSpPr>
        <p:spPr>
          <a:xfrm>
            <a:off x="6639791" y="1290862"/>
            <a:ext cx="4977245" cy="5333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7D"/>
              </a:buClr>
              <a:buSzPct val="90000"/>
              <a:buFont typeface="Wingdings" panose="05000000000000000000" pitchFamily="2" charset="2"/>
              <a:buChar char="n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900113" indent="-45085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350000" indent="-4500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第五讲：自底向上分析</a:t>
            </a:r>
            <a:endParaRPr lang="en-US" altLang="zh-CN" b="1" dirty="0"/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5.1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LR(0)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5.2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SLR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5.3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分析算法</a:t>
            </a:r>
          </a:p>
          <a:p>
            <a:pPr lvl="1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5.4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LR(1)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分析工具</a:t>
            </a:r>
          </a:p>
        </p:txBody>
      </p:sp>
    </p:spTree>
    <p:extLst>
      <p:ext uri="{BB962C8B-B14F-4D97-AF65-F5344CB8AC3E}">
        <p14:creationId xmlns:p14="http://schemas.microsoft.com/office/powerpoint/2010/main" val="1497498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D27D6-EEB9-47A6-91A8-896BD572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前端内部的阶段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426D0B-DCED-4665-A2C5-1AD74778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59098-21FB-41D4-A70A-8EA619121D9B}"/>
              </a:ext>
            </a:extLst>
          </p:cNvPr>
          <p:cNvSpPr/>
          <p:nvPr/>
        </p:nvSpPr>
        <p:spPr>
          <a:xfrm>
            <a:off x="3934190" y="1346118"/>
            <a:ext cx="3963609" cy="849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E7C883-C648-4B9A-B79B-B66C3A86FA1D}"/>
              </a:ext>
            </a:extLst>
          </p:cNvPr>
          <p:cNvSpPr/>
          <p:nvPr/>
        </p:nvSpPr>
        <p:spPr>
          <a:xfrm>
            <a:off x="4373373" y="1557396"/>
            <a:ext cx="1016688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92BFFE-978E-49F9-9402-5A82CD71DCE4}"/>
              </a:ext>
            </a:extLst>
          </p:cNvPr>
          <p:cNvSpPr/>
          <p:nvPr/>
        </p:nvSpPr>
        <p:spPr>
          <a:xfrm>
            <a:off x="6502400" y="1557396"/>
            <a:ext cx="919380" cy="42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7A52B72-42DD-4FB2-9731-9BAFC7211019}"/>
              </a:ext>
            </a:extLst>
          </p:cNvPr>
          <p:cNvCxnSpPr>
            <a:cxnSpLocks/>
          </p:cNvCxnSpPr>
          <p:nvPr/>
        </p:nvCxnSpPr>
        <p:spPr>
          <a:xfrm>
            <a:off x="2641600" y="1774923"/>
            <a:ext cx="1723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0346D47-07BB-4B43-A569-43E93A0B619C}"/>
              </a:ext>
            </a:extLst>
          </p:cNvPr>
          <p:cNvSpPr txBox="1"/>
          <p:nvPr/>
        </p:nvSpPr>
        <p:spPr>
          <a:xfrm>
            <a:off x="2762789" y="1124327"/>
            <a:ext cx="92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F1D71B-1FCC-4997-8A1F-F4137EE23145}"/>
              </a:ext>
            </a:extLst>
          </p:cNvPr>
          <p:cNvCxnSpPr>
            <a:cxnSpLocks/>
          </p:cNvCxnSpPr>
          <p:nvPr/>
        </p:nvCxnSpPr>
        <p:spPr>
          <a:xfrm>
            <a:off x="7422608" y="1770658"/>
            <a:ext cx="1592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957DF2-28F6-4ABF-865B-846A3347EF5A}"/>
              </a:ext>
            </a:extLst>
          </p:cNvPr>
          <p:cNvSpPr txBox="1"/>
          <p:nvPr/>
        </p:nvSpPr>
        <p:spPr>
          <a:xfrm>
            <a:off x="8009965" y="1124327"/>
            <a:ext cx="71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目标代码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3D9C86B-760C-4B29-8C47-97F9F67F800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390061" y="1770659"/>
            <a:ext cx="1112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F3F28CA-34A3-4214-A75C-9C3FC21C7CFB}"/>
              </a:ext>
            </a:extLst>
          </p:cNvPr>
          <p:cNvSpPr txBox="1"/>
          <p:nvPr/>
        </p:nvSpPr>
        <p:spPr>
          <a:xfrm>
            <a:off x="5398132" y="1334055"/>
            <a:ext cx="116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中间表示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321C4BB-4E06-4999-985F-14F91C50D67F}"/>
              </a:ext>
            </a:extLst>
          </p:cNvPr>
          <p:cNvGrpSpPr/>
          <p:nvPr/>
        </p:nvGrpSpPr>
        <p:grpSpPr>
          <a:xfrm>
            <a:off x="1483360" y="1983921"/>
            <a:ext cx="8351520" cy="4589590"/>
            <a:chOff x="1483360" y="1983921"/>
            <a:chExt cx="8351520" cy="45895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2389E37-5BF8-44D0-9A6A-94B1F3FD48F1}"/>
                </a:ext>
              </a:extLst>
            </p:cNvPr>
            <p:cNvSpPr/>
            <p:nvPr/>
          </p:nvSpPr>
          <p:spPr>
            <a:xfrm>
              <a:off x="2998481" y="2508668"/>
              <a:ext cx="5485119" cy="40648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A41F8F9-6F1C-4525-9DBA-FA84DCB257E8}"/>
                </a:ext>
              </a:extLst>
            </p:cNvPr>
            <p:cNvCxnSpPr>
              <a:cxnSpLocks/>
            </p:cNvCxnSpPr>
            <p:nvPr/>
          </p:nvCxnSpPr>
          <p:spPr>
            <a:xfrm>
              <a:off x="1483360" y="3268443"/>
              <a:ext cx="17239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4A328C5-9AEA-4B3F-A2C8-1A6688AED56B}"/>
                </a:ext>
              </a:extLst>
            </p:cNvPr>
            <p:cNvSpPr txBox="1"/>
            <p:nvPr/>
          </p:nvSpPr>
          <p:spPr>
            <a:xfrm>
              <a:off x="1604549" y="2617847"/>
              <a:ext cx="928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AB58BB9-26C6-4308-AF6F-1ECBECE57AC3}"/>
                </a:ext>
              </a:extLst>
            </p:cNvPr>
            <p:cNvSpPr/>
            <p:nvPr/>
          </p:nvSpPr>
          <p:spPr>
            <a:xfrm>
              <a:off x="3226928" y="3050915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词法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4CD6B2E-91EA-4E32-ADA6-CC156815048A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 flipV="1">
              <a:off x="5283199" y="3262294"/>
              <a:ext cx="844713" cy="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6F44A8-2D30-4E6C-A873-5599471815A3}"/>
                </a:ext>
              </a:extLst>
            </p:cNvPr>
            <p:cNvSpPr txBox="1"/>
            <p:nvPr/>
          </p:nvSpPr>
          <p:spPr>
            <a:xfrm>
              <a:off x="6127912" y="3077628"/>
              <a:ext cx="780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记号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ED768D-50CD-461E-8119-F3D08BE2D767}"/>
                </a:ext>
              </a:extLst>
            </p:cNvPr>
            <p:cNvSpPr/>
            <p:nvPr/>
          </p:nvSpPr>
          <p:spPr>
            <a:xfrm>
              <a:off x="3226928" y="4211184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C6A18D-9D54-43EB-8A54-4537ADC784B8}"/>
                </a:ext>
              </a:extLst>
            </p:cNvPr>
            <p:cNvSpPr/>
            <p:nvPr/>
          </p:nvSpPr>
          <p:spPr>
            <a:xfrm>
              <a:off x="3207309" y="5371453"/>
              <a:ext cx="2056271" cy="426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语义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分析器</a:t>
              </a:r>
            </a:p>
          </p:txBody>
        </p: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B59960C0-9CCF-42C0-BA4F-1BC3FF0CC5A1}"/>
                </a:ext>
              </a:extLst>
            </p:cNvPr>
            <p:cNvCxnSpPr>
              <a:stCxn id="24" idx="3"/>
              <a:endCxn id="26" idx="0"/>
            </p:cNvCxnSpPr>
            <p:nvPr/>
          </p:nvCxnSpPr>
          <p:spPr>
            <a:xfrm flipH="1">
              <a:off x="4255064" y="3262294"/>
              <a:ext cx="2653739" cy="948890"/>
            </a:xfrm>
            <a:prstGeom prst="bentConnector4">
              <a:avLst>
                <a:gd name="adj1" fmla="val -8614"/>
                <a:gd name="adj2" fmla="val 5973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1C4B869-C80A-431E-8CEE-E4544BC8AE25}"/>
                </a:ext>
              </a:extLst>
            </p:cNvPr>
            <p:cNvSpPr txBox="1"/>
            <p:nvPr/>
          </p:nvSpPr>
          <p:spPr>
            <a:xfrm>
              <a:off x="6127912" y="4238471"/>
              <a:ext cx="142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抽象语法树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68938678-6707-48CE-A760-FEE0ADA5613D}"/>
                </a:ext>
              </a:extLst>
            </p:cNvPr>
            <p:cNvCxnSpPr>
              <a:cxnSpLocks/>
              <a:stCxn id="26" idx="3"/>
              <a:endCxn id="30" idx="1"/>
            </p:cNvCxnSpPr>
            <p:nvPr/>
          </p:nvCxnSpPr>
          <p:spPr>
            <a:xfrm flipV="1">
              <a:off x="5283199" y="4423137"/>
              <a:ext cx="844713" cy="1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7DCE6F79-074A-433C-B169-FBD5595DDAC0}"/>
                </a:ext>
              </a:extLst>
            </p:cNvPr>
            <p:cNvCxnSpPr>
              <a:cxnSpLocks/>
              <a:stCxn id="30" idx="3"/>
              <a:endCxn id="27" idx="0"/>
            </p:cNvCxnSpPr>
            <p:nvPr/>
          </p:nvCxnSpPr>
          <p:spPr>
            <a:xfrm flipH="1">
              <a:off x="4235445" y="4423137"/>
              <a:ext cx="3313435" cy="948316"/>
            </a:xfrm>
            <a:prstGeom prst="bentConnector4">
              <a:avLst>
                <a:gd name="adj1" fmla="val -6899"/>
                <a:gd name="adj2" fmla="val 59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B69CC50-B5B0-4DE7-B8DA-8DE5A6B0573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263580" y="5584716"/>
              <a:ext cx="4571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101A130-9370-48E3-88AC-2D2FDCFCFBCF}"/>
                </a:ext>
              </a:extLst>
            </p:cNvPr>
            <p:cNvSpPr txBox="1"/>
            <p:nvPr/>
          </p:nvSpPr>
          <p:spPr>
            <a:xfrm>
              <a:off x="8803042" y="4944035"/>
              <a:ext cx="712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中间表示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F804E0D-0D31-40D1-B33E-6B33C61D9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28" y="1983921"/>
              <a:ext cx="1146446" cy="106699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B6740BA-B73D-4BFF-9ED8-D8B0BBECE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580" y="1983921"/>
              <a:ext cx="126481" cy="1093707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F1E7C77C-C274-4EC0-8B9C-285763C288A6}"/>
              </a:ext>
            </a:extLst>
          </p:cNvPr>
          <p:cNvSpPr/>
          <p:nvPr/>
        </p:nvSpPr>
        <p:spPr>
          <a:xfrm>
            <a:off x="3024011" y="4095462"/>
            <a:ext cx="2422866" cy="7018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158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06ACD-FFC3-473B-B2EB-0238279C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语法分析器的任务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AF283F-7C2E-43D5-B5A6-220F45E0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267387-48F3-4021-B96E-199A397C5939}"/>
              </a:ext>
            </a:extLst>
          </p:cNvPr>
          <p:cNvSpPr/>
          <p:nvPr/>
        </p:nvSpPr>
        <p:spPr>
          <a:xfrm>
            <a:off x="5061753" y="1942156"/>
            <a:ext cx="1822438" cy="746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语法分析器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F6C3069-9130-4571-9CE4-038A2B7B319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434080" y="2315536"/>
            <a:ext cx="1627673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4A79E79-5CA9-489D-B7D0-01ED57EAA21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84191" y="2315536"/>
            <a:ext cx="1504031" cy="0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D86B44C-0492-4F79-8A1C-7F75A0A8027A}"/>
              </a:ext>
            </a:extLst>
          </p:cNvPr>
          <p:cNvSpPr txBox="1"/>
          <p:nvPr/>
        </p:nvSpPr>
        <p:spPr>
          <a:xfrm>
            <a:off x="3557722" y="1709542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记号流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A560C-AAD8-465F-90C9-D683380DC43C}"/>
              </a:ext>
            </a:extLst>
          </p:cNvPr>
          <p:cNvSpPr txBox="1"/>
          <p:nvPr/>
        </p:nvSpPr>
        <p:spPr>
          <a:xfrm>
            <a:off x="6884191" y="1712508"/>
            <a:ext cx="13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语法树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138A3F-6687-4E1D-BDAD-0A8015227C6B}"/>
              </a:ext>
            </a:extLst>
          </p:cNvPr>
          <p:cNvGrpSpPr/>
          <p:nvPr/>
        </p:nvGrpSpPr>
        <p:grpSpPr>
          <a:xfrm>
            <a:off x="4591730" y="2688916"/>
            <a:ext cx="2762484" cy="1494495"/>
            <a:chOff x="4578520" y="1718942"/>
            <a:chExt cx="2762484" cy="149449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45D352-0807-490F-9117-717A112D83AE}"/>
                </a:ext>
              </a:extLst>
            </p:cNvPr>
            <p:cNvSpPr txBox="1"/>
            <p:nvPr/>
          </p:nvSpPr>
          <p:spPr>
            <a:xfrm>
              <a:off x="4578520" y="2690217"/>
              <a:ext cx="2762484" cy="523220"/>
            </a:xfrm>
            <a:prstGeom prst="rect">
              <a:avLst/>
            </a:prstGeom>
            <a:noFill/>
            <a:ln>
              <a:noFill/>
              <a:prstDash val="solid"/>
              <a:headEnd type="arrow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语言的语法规则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EF93C90-5D10-44E6-A9EA-C1A78BF696B5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5959762" y="1718942"/>
              <a:ext cx="0" cy="971275"/>
            </a:xfrm>
            <a:prstGeom prst="line">
              <a:avLst/>
            </a:prstGeom>
            <a:ln w="38100"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FD60B6C-57E2-4561-B950-FC184DAF43FD}"/>
              </a:ext>
            </a:extLst>
          </p:cNvPr>
          <p:cNvSpPr/>
          <p:nvPr/>
        </p:nvSpPr>
        <p:spPr>
          <a:xfrm>
            <a:off x="5822683" y="1408615"/>
            <a:ext cx="1061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Y?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BC99B14-841C-4B74-9767-44E61B373C90}"/>
              </a:ext>
            </a:extLst>
          </p:cNvPr>
          <p:cNvGrpSpPr/>
          <p:nvPr/>
        </p:nvGrpSpPr>
        <p:grpSpPr>
          <a:xfrm>
            <a:off x="838200" y="2688915"/>
            <a:ext cx="4223554" cy="2890631"/>
            <a:chOff x="838200" y="2688916"/>
            <a:chExt cx="4223554" cy="144134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7F79BB-EAF2-40E3-8F81-2FE56E6735EC}"/>
                </a:ext>
              </a:extLst>
            </p:cNvPr>
            <p:cNvSpPr txBox="1"/>
            <p:nvPr/>
          </p:nvSpPr>
          <p:spPr>
            <a:xfrm>
              <a:off x="838200" y="3654515"/>
              <a:ext cx="3459480" cy="475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用什么样的数据结构和算法来实现？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7C160A6-C1EA-4833-AECF-0322CBC8F6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80" y="2688916"/>
              <a:ext cx="1729274" cy="96559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A0002-9A8F-7147-BCA0-E37F1861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两类语法分析算法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5E4F1F-B8F7-5045-8D77-7BD225CD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0D295-9B15-4757-888B-4FDF115DEA16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42CFDA-0BC5-504C-A262-1E063BB7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自顶向下分析</a:t>
            </a:r>
          </a:p>
          <a:p>
            <a:r>
              <a:rPr lang="zh-CN" altLang="en-US" dirty="0"/>
              <a:t>自底向上分析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72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</TotalTime>
  <Words>12148</Words>
  <Application>Microsoft Office PowerPoint</Application>
  <PresentationFormat>宽屏</PresentationFormat>
  <Paragraphs>3260</Paragraphs>
  <Slides>157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157</vt:i4>
      </vt:variant>
    </vt:vector>
  </HeadingPairs>
  <TitlesOfParts>
    <vt:vector size="171" baseType="lpstr">
      <vt:lpstr>Gill Sans</vt:lpstr>
      <vt:lpstr>Helvetica Light</vt:lpstr>
      <vt:lpstr>等线</vt:lpstr>
      <vt:lpstr>等线 Light</vt:lpstr>
      <vt:lpstr>Microsoft YaHei</vt:lpstr>
      <vt:lpstr>Microsoft YaHei</vt:lpstr>
      <vt:lpstr>Arial</vt:lpstr>
      <vt:lpstr>Calibri</vt:lpstr>
      <vt:lpstr>Cambria Math</vt:lpstr>
      <vt:lpstr>Helvetica</vt:lpstr>
      <vt:lpstr>Times New Roman</vt:lpstr>
      <vt:lpstr>Wingdings</vt:lpstr>
      <vt:lpstr>Office 主题</vt:lpstr>
      <vt:lpstr>自定义设计方案</vt:lpstr>
      <vt:lpstr>编译原理</vt:lpstr>
      <vt:lpstr>第三单元：语法分析</vt:lpstr>
      <vt:lpstr>提纲</vt:lpstr>
      <vt:lpstr>提纲</vt:lpstr>
      <vt:lpstr>前端内部的阶段</vt:lpstr>
      <vt:lpstr>语法分析器的任务</vt:lpstr>
      <vt:lpstr>例子：语法错误处理</vt:lpstr>
      <vt:lpstr>例子：语法树构建</vt:lpstr>
      <vt:lpstr>语法分析学习路线图</vt:lpstr>
      <vt:lpstr>提纲</vt:lpstr>
      <vt:lpstr>前端内部的阶段</vt:lpstr>
      <vt:lpstr>语法分析器的任务</vt:lpstr>
      <vt:lpstr>用正则表达式？</vt:lpstr>
      <vt:lpstr>寻求表达能力更强、可以描述程序语法规则的方法</vt:lpstr>
      <vt:lpstr>示例</vt:lpstr>
      <vt:lpstr>形式化</vt:lpstr>
      <vt:lpstr>上下文无关文法：定义</vt:lpstr>
      <vt:lpstr>上下文无关文法的例子#1</vt:lpstr>
      <vt:lpstr>上下文无关文法的例子#2</vt:lpstr>
      <vt:lpstr>上下文无关文法的表述约定</vt:lpstr>
      <vt:lpstr>推导</vt:lpstr>
      <vt:lpstr>最左推导和最右推导</vt:lpstr>
      <vt:lpstr>语法分析：形式化定义</vt:lpstr>
      <vt:lpstr>语法分析器的任务</vt:lpstr>
      <vt:lpstr>来点彩蛋</vt:lpstr>
      <vt:lpstr>再来点彩蛋</vt:lpstr>
      <vt:lpstr>提纲</vt:lpstr>
      <vt:lpstr>前端内部的阶段</vt:lpstr>
      <vt:lpstr>语法分析器的任务</vt:lpstr>
      <vt:lpstr>推导与分析树</vt:lpstr>
      <vt:lpstr>分析树</vt:lpstr>
      <vt:lpstr>分析树：示例</vt:lpstr>
      <vt:lpstr>二义性文法</vt:lpstr>
      <vt:lpstr>表达式文法的重写</vt:lpstr>
      <vt:lpstr>表达式文法的重写</vt:lpstr>
      <vt:lpstr>提纲</vt:lpstr>
      <vt:lpstr>前端内部的阶段</vt:lpstr>
      <vt:lpstr>语法分析器的任务</vt:lpstr>
      <vt:lpstr>自顶向下分析的算法思想</vt:lpstr>
      <vt:lpstr>示例</vt:lpstr>
      <vt:lpstr>算法</vt:lpstr>
      <vt:lpstr>算法示例</vt:lpstr>
      <vt:lpstr>算法的讨论</vt:lpstr>
      <vt:lpstr>提纲</vt:lpstr>
      <vt:lpstr>重新思考示例</vt:lpstr>
      <vt:lpstr>递归下降分析算法</vt:lpstr>
      <vt:lpstr>示例</vt:lpstr>
      <vt:lpstr>算法示例</vt:lpstr>
      <vt:lpstr>一般的算法框架</vt:lpstr>
      <vt:lpstr>示例</vt:lpstr>
      <vt:lpstr>预处理#1：提取左公因子</vt:lpstr>
      <vt:lpstr>预处理#2：消除左递归</vt:lpstr>
      <vt:lpstr>预处理#2：消除左递归</vt:lpstr>
      <vt:lpstr>预处理#2：消除左递归代码</vt:lpstr>
      <vt:lpstr>提纲</vt:lpstr>
      <vt:lpstr>前端内部的阶段</vt:lpstr>
      <vt:lpstr>语法分析器的任务</vt:lpstr>
      <vt:lpstr>自顶向下分析算法</vt:lpstr>
      <vt:lpstr>LL(1)分析算法</vt:lpstr>
      <vt:lpstr>表驱动的LL分析器架构</vt:lpstr>
      <vt:lpstr>回顾：自顶向下分析算法</vt:lpstr>
      <vt:lpstr>分析表</vt:lpstr>
      <vt:lpstr>如何构造分析表？</vt:lpstr>
      <vt:lpstr>对刚才观察进行归纳与提升</vt:lpstr>
      <vt:lpstr>构造LL(1)分析表 </vt:lpstr>
      <vt:lpstr>如何计算FIRST集？</vt:lpstr>
      <vt:lpstr>FIRST(N)的不动点算法 （近似）</vt:lpstr>
      <vt:lpstr>构造LL(1)分析表 </vt:lpstr>
      <vt:lpstr>近似版本的FIRST集算法有问题么？</vt:lpstr>
      <vt:lpstr>一般条件下的FIRST集算法</vt:lpstr>
      <vt:lpstr>NULLABLE集合</vt:lpstr>
      <vt:lpstr>NULLABLE集合算法</vt:lpstr>
      <vt:lpstr>NULLABLE集合算法：示例</vt:lpstr>
      <vt:lpstr>FIRST集合的完整计算公式</vt:lpstr>
      <vt:lpstr>FIRST(N)集的不动点算法</vt:lpstr>
      <vt:lpstr>FIRST(N)集的不动点算法：示例</vt:lpstr>
      <vt:lpstr>回顾：FIRST集合的完整计算公式</vt:lpstr>
      <vt:lpstr>FOLLOW集合思想</vt:lpstr>
      <vt:lpstr>FOLLOW集的不动点算法</vt:lpstr>
      <vt:lpstr>FOLLOW集的不动点算法：示例</vt:lpstr>
      <vt:lpstr>一般条件下的FIRST集算法</vt:lpstr>
      <vt:lpstr>一般条件下的FIRST集算法：示例</vt:lpstr>
      <vt:lpstr>构造LL(1)分析表 </vt:lpstr>
      <vt:lpstr>LL(1)分析器代码</vt:lpstr>
      <vt:lpstr>提纲</vt:lpstr>
      <vt:lpstr>LL(1)文法中的冲突：示例</vt:lpstr>
      <vt:lpstr>什么样的文法满足LL(1)分析算法？</vt:lpstr>
      <vt:lpstr>如何消除文法中的冲突使其满足LL(1)分析？</vt:lpstr>
      <vt:lpstr>如何消除文法中的冲突使其满足LL(1)分析？</vt:lpstr>
      <vt:lpstr>消除文法中的冲突使其满足LL(1)分析：#1</vt:lpstr>
      <vt:lpstr>消除文法中的冲突使其满足LL(1)分析：#2</vt:lpstr>
      <vt:lpstr>消除文法中的冲突使其满足LL(1)分析：#3</vt:lpstr>
      <vt:lpstr>消除文法中的冲突使其满足LL(1)分析：#3</vt:lpstr>
      <vt:lpstr>消除文法中的冲突使其满足LL(1)分析：#3</vt:lpstr>
      <vt:lpstr>无回溯文法的不可判定性</vt:lpstr>
      <vt:lpstr>提纲</vt:lpstr>
      <vt:lpstr>前端内部的阶段</vt:lpstr>
      <vt:lpstr>语法分析器的任务</vt:lpstr>
      <vt:lpstr>两类语法分析算法</vt:lpstr>
      <vt:lpstr>两类语法分析算法</vt:lpstr>
      <vt:lpstr>两类语法分析算法</vt:lpstr>
      <vt:lpstr>两类语法分析算法</vt:lpstr>
      <vt:lpstr>自底向上分析的基本思想</vt:lpstr>
      <vt:lpstr>点记号</vt:lpstr>
      <vt:lpstr>自底向上分析的基本思想</vt:lpstr>
      <vt:lpstr>另外的写法</vt:lpstr>
      <vt:lpstr>自底向上推导（LR）的步骤</vt:lpstr>
      <vt:lpstr>LR分析表</vt:lpstr>
      <vt:lpstr>LR分析表</vt:lpstr>
      <vt:lpstr>LR分析表</vt:lpstr>
      <vt:lpstr>LR分析算法</vt:lpstr>
      <vt:lpstr>LR分析算法：示例</vt:lpstr>
      <vt:lpstr>提纲</vt:lpstr>
      <vt:lpstr>那么，如何构造LR分析表？</vt:lpstr>
      <vt:lpstr>那么，如何构造LR分析表？</vt:lpstr>
      <vt:lpstr>LR(0)分析表构造算法</vt:lpstr>
      <vt:lpstr>LR(0)分析表构造算法—DFA构造算法</vt:lpstr>
      <vt:lpstr>LR(0)分析表构造算法—DFA构造算法</vt:lpstr>
      <vt:lpstr>LR(0)分析表构造算法— 根据DFA生成LR(0)分析表</vt:lpstr>
      <vt:lpstr>LR(0)分析表构造算法</vt:lpstr>
      <vt:lpstr>提纲</vt:lpstr>
      <vt:lpstr>前端内部的阶段</vt:lpstr>
      <vt:lpstr>语法分析器的任务</vt:lpstr>
      <vt:lpstr>表驱动的LR分析器架构</vt:lpstr>
      <vt:lpstr>LR(0)分析表构造算法</vt:lpstr>
      <vt:lpstr>LR(0)分析算法的缺点</vt:lpstr>
      <vt:lpstr>LR(0)分析算法的缺点</vt:lpstr>
      <vt:lpstr>LR(0)问题1：延迟错误发现时机</vt:lpstr>
      <vt:lpstr>LR(0)分析算法的缺点</vt:lpstr>
      <vt:lpstr>LR(0)问题2：移进-规约冲突</vt:lpstr>
      <vt:lpstr>LR(0)分析算法的缺点</vt:lpstr>
      <vt:lpstr>SLR分析算法</vt:lpstr>
      <vt:lpstr>SLR：示例1</vt:lpstr>
      <vt:lpstr>SLR：示例2</vt:lpstr>
      <vt:lpstr>提纲</vt:lpstr>
      <vt:lpstr>SLR分析算法的思想</vt:lpstr>
      <vt:lpstr>SLR分析表中的冲突：示例</vt:lpstr>
      <vt:lpstr>SLR分析表中的冲突：示例</vt:lpstr>
      <vt:lpstr>SLR分析表中的冲突：示例</vt:lpstr>
      <vt:lpstr>SLR分析表中的冲突：原因</vt:lpstr>
      <vt:lpstr>LR(1)分析算法</vt:lpstr>
      <vt:lpstr>LR(1)分析算法：示例</vt:lpstr>
      <vt:lpstr>LR(1)分析算法：示例</vt:lpstr>
      <vt:lpstr>LR(1)分析算法：示例</vt:lpstr>
      <vt:lpstr>LR(1)分析算法：示例回顾</vt:lpstr>
      <vt:lpstr>LALR分析算法</vt:lpstr>
      <vt:lpstr>提纲</vt:lpstr>
      <vt:lpstr>YACC简介</vt:lpstr>
      <vt:lpstr>YACC &amp; LEX 架构</vt:lpstr>
      <vt:lpstr>YACC语言</vt:lpstr>
      <vt:lpstr>本章总结</vt:lpstr>
      <vt:lpstr>前端内部的阶段</vt:lpstr>
      <vt:lpstr>语法分析器的任务</vt:lpstr>
      <vt:lpstr>本章纲要</vt:lpstr>
      <vt:lpstr>两类语法分析算法</vt:lpstr>
      <vt:lpstr>第三章作业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CG</dc:creator>
  <cp:lastModifiedBy>吴 嘉豪</cp:lastModifiedBy>
  <cp:revision>7018</cp:revision>
  <dcterms:created xsi:type="dcterms:W3CDTF">2013-05-16T08:36:15Z</dcterms:created>
  <dcterms:modified xsi:type="dcterms:W3CDTF">2019-09-29T15:43:02Z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guoche@microsoft.com</vt:lpwstr>
  </property>
  <property fmtid="{D5CDD505-2E9C-101B-9397-08002B2CF9AE}" pid="6" name="MSIP_Label_f42aa342-8706-4288-bd11-ebb85995028c_SetDate">
    <vt:lpwstr>2017-10-22T19:26:02.4036022+08:00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